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</p:sldMasterIdLst>
  <p:notesMasterIdLst>
    <p:notesMasterId r:id="rId101"/>
  </p:notesMasterIdLst>
  <p:handoutMasterIdLst>
    <p:handoutMasterId r:id="rId102"/>
  </p:handoutMasterIdLst>
  <p:sldIdLst>
    <p:sldId id="467" r:id="rId5"/>
    <p:sldId id="494" r:id="rId6"/>
    <p:sldId id="488" r:id="rId7"/>
    <p:sldId id="492" r:id="rId8"/>
    <p:sldId id="489" r:id="rId9"/>
    <p:sldId id="490" r:id="rId10"/>
    <p:sldId id="493" r:id="rId11"/>
    <p:sldId id="487" r:id="rId12"/>
    <p:sldId id="491" r:id="rId13"/>
    <p:sldId id="315" r:id="rId14"/>
    <p:sldId id="469" r:id="rId15"/>
    <p:sldId id="470" r:id="rId16"/>
    <p:sldId id="316" r:id="rId17"/>
    <p:sldId id="380" r:id="rId18"/>
    <p:sldId id="381" r:id="rId19"/>
    <p:sldId id="317" r:id="rId20"/>
    <p:sldId id="318" r:id="rId21"/>
    <p:sldId id="319" r:id="rId22"/>
    <p:sldId id="320" r:id="rId23"/>
    <p:sldId id="321" r:id="rId24"/>
    <p:sldId id="322" r:id="rId25"/>
    <p:sldId id="458" r:id="rId26"/>
    <p:sldId id="382" r:id="rId27"/>
    <p:sldId id="324" r:id="rId28"/>
    <p:sldId id="383" r:id="rId29"/>
    <p:sldId id="495" r:id="rId30"/>
    <p:sldId id="325" r:id="rId31"/>
    <p:sldId id="326" r:id="rId32"/>
    <p:sldId id="327" r:id="rId33"/>
    <p:sldId id="329" r:id="rId34"/>
    <p:sldId id="386" r:id="rId35"/>
    <p:sldId id="387" r:id="rId36"/>
    <p:sldId id="388" r:id="rId37"/>
    <p:sldId id="389" r:id="rId38"/>
    <p:sldId id="390" r:id="rId39"/>
    <p:sldId id="391" r:id="rId40"/>
    <p:sldId id="442" r:id="rId41"/>
    <p:sldId id="392" r:id="rId42"/>
    <p:sldId id="330" r:id="rId43"/>
    <p:sldId id="331" r:id="rId44"/>
    <p:sldId id="394" r:id="rId45"/>
    <p:sldId id="395" r:id="rId46"/>
    <p:sldId id="396" r:id="rId47"/>
    <p:sldId id="397" r:id="rId48"/>
    <p:sldId id="398" r:id="rId49"/>
    <p:sldId id="332" r:id="rId50"/>
    <p:sldId id="399" r:id="rId51"/>
    <p:sldId id="496" r:id="rId52"/>
    <p:sldId id="333" r:id="rId53"/>
    <p:sldId id="334" r:id="rId54"/>
    <p:sldId id="471" r:id="rId55"/>
    <p:sldId id="473" r:id="rId56"/>
    <p:sldId id="401" r:id="rId57"/>
    <p:sldId id="474" r:id="rId58"/>
    <p:sldId id="402" r:id="rId59"/>
    <p:sldId id="475" r:id="rId60"/>
    <p:sldId id="403" r:id="rId61"/>
    <p:sldId id="443" r:id="rId62"/>
    <p:sldId id="445" r:id="rId63"/>
    <p:sldId id="498" r:id="rId64"/>
    <p:sldId id="432" r:id="rId65"/>
    <p:sldId id="433" r:id="rId66"/>
    <p:sldId id="434" r:id="rId67"/>
    <p:sldId id="411" r:id="rId68"/>
    <p:sldId id="412" r:id="rId69"/>
    <p:sldId id="413" r:id="rId70"/>
    <p:sldId id="414" r:id="rId71"/>
    <p:sldId id="446" r:id="rId72"/>
    <p:sldId id="483" r:id="rId73"/>
    <p:sldId id="435" r:id="rId74"/>
    <p:sldId id="449" r:id="rId75"/>
    <p:sldId id="450" r:id="rId76"/>
    <p:sldId id="452" r:id="rId77"/>
    <p:sldId id="451" r:id="rId78"/>
    <p:sldId id="416" r:id="rId79"/>
    <p:sldId id="477" r:id="rId80"/>
    <p:sldId id="478" r:id="rId81"/>
    <p:sldId id="484" r:id="rId82"/>
    <p:sldId id="480" r:id="rId83"/>
    <p:sldId id="417" r:id="rId84"/>
    <p:sldId id="418" r:id="rId85"/>
    <p:sldId id="436" r:id="rId86"/>
    <p:sldId id="420" r:id="rId87"/>
    <p:sldId id="421" r:id="rId88"/>
    <p:sldId id="422" r:id="rId89"/>
    <p:sldId id="423" r:id="rId90"/>
    <p:sldId id="424" r:id="rId91"/>
    <p:sldId id="425" r:id="rId92"/>
    <p:sldId id="426" r:id="rId93"/>
    <p:sldId id="447" r:id="rId94"/>
    <p:sldId id="427" r:id="rId95"/>
    <p:sldId id="437" r:id="rId96"/>
    <p:sldId id="438" r:id="rId97"/>
    <p:sldId id="439" r:id="rId98"/>
    <p:sldId id="485" r:id="rId99"/>
    <p:sldId id="486" r:id="rId10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19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33CCFF"/>
    <a:srgbClr val="002C78"/>
    <a:srgbClr val="21438F"/>
    <a:srgbClr val="275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59" autoAdjust="0"/>
    <p:restoredTop sz="95545" autoAdjust="0"/>
  </p:normalViewPr>
  <p:slideViewPr>
    <p:cSldViewPr>
      <p:cViewPr varScale="1">
        <p:scale>
          <a:sx n="95" d="100"/>
          <a:sy n="95" d="100"/>
        </p:scale>
        <p:origin x="1336" y="176"/>
      </p:cViewPr>
      <p:guideLst>
        <p:guide orient="horz" pos="4269"/>
        <p:guide pos="34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78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handoutMaster" Target="handoutMasters/handout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slide" Target="slides/slide96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EF7E5-6FBA-C248-80C5-56723AC41B34}" type="datetimeFigureOut">
              <a:rPr lang="en-US" smtClean="0"/>
              <a:t>6/30/16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B19A2-EACE-4A42-A200-A01265CCD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48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5B674B-12CC-451C-AB26-4534792A9C31}" type="datetimeFigureOut">
              <a:rPr lang="en-US"/>
              <a:pPr>
                <a:defRPr/>
              </a:pPr>
              <a:t>6/30/16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2A5AAF-689B-46C5-AEA8-B5E4FB60F7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842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Relationship Id="rId3" Type="http://schemas.openxmlformats.org/officeDocument/2006/relationships/hyperlink" Target="http://en.wikipedia.org/wiki/Rope_(data_structure)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Relationship Id="rId3" Type="http://schemas.openxmlformats.org/officeDocument/2006/relationships/hyperlink" Target="http://www.regular-expressions.info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Модуль</a:t>
            </a:r>
            <a:r>
              <a:rPr lang="ru-RU" baseline="0"/>
              <a:t>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CD87D-C1CF-4466-9601-59552356DE1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89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96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Rope 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http://www.regular-expressions.info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81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2" y="445347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9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3" y="735997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3203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425001" y="3398262"/>
            <a:ext cx="85386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Надеюсь, что Вы найдете этот материал полезным.</a:t>
            </a:r>
          </a:p>
          <a:p>
            <a:pPr algn="ctr" rtl="0"/>
            <a:endParaRPr lang="ru-RU" sz="2000" b="0" i="0" u="none" strike="noStrike" kern="1200" baseline="0" dirty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Если Вы нашли ошибки или неточности в этом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материале или знаете, как его улучшить, пожалуйста, сообщите по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/>
            </a:r>
            <a:b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</a:b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электронному адресу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: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0" i="0" u="sng" strike="noStrike" kern="1200" baseline="0" dirty="0">
                <a:solidFill>
                  <a:schemeClr val="bg1"/>
                </a:solidFill>
                <a:latin typeface="+mj-lt"/>
              </a:rPr>
              <a:t>anzhelika_kravchuk@epam.com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 пометкой 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[ASP.MVC Training Course Feedback]</a:t>
            </a:r>
          </a:p>
          <a:p>
            <a:pPr algn="ctr" rtl="0"/>
            <a:endParaRPr lang="en-US" sz="2000" b="0" i="0" u="none" strike="noStrike" kern="1200" baseline="0" dirty="0">
              <a:solidFill>
                <a:schemeClr val="bg1"/>
              </a:solidFill>
              <a:latin typeface="+mj-lt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Спасибо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59861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6214" y="1889830"/>
            <a:ext cx="8500056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96214" y="3561899"/>
            <a:ext cx="3688382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96214" y="5459487"/>
            <a:ext cx="3820664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3" y="496490"/>
            <a:ext cx="1725769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29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ru-RU" dirty="0" err="1"/>
              <a:t>Drag</a:t>
            </a:r>
            <a:r>
              <a:rPr lang="ru-RU" dirty="0"/>
              <a:t> </a:t>
            </a:r>
            <a:r>
              <a:rPr lang="ru-RU" dirty="0" err="1"/>
              <a:t>picture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placeholder</a:t>
            </a:r>
            <a:r>
              <a:rPr lang="ru-RU" dirty="0"/>
              <a:t>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icon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add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9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4453469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7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2" y="735995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28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30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14399"/>
            <a:ext cx="8726607" cy="535761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just">
              <a:lnSpc>
                <a:spcPct val="120000"/>
              </a:lnSpc>
              <a:spcBef>
                <a:spcPts val="0"/>
              </a:spcBef>
              <a:buNone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1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16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65915"/>
            <a:ext cx="432098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4673683" y="965915"/>
            <a:ext cx="427987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buClr>
                <a:schemeClr val="accent2">
                  <a:lumMod val="50000"/>
                </a:schemeClr>
              </a:buClr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10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425001" y="3398262"/>
            <a:ext cx="8538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8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Спасибо за внимание!</a:t>
            </a:r>
            <a:endParaRPr lang="en-US" sz="2800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09992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10"/>
            <a:ext cx="9155206" cy="39763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pic>
        <p:nvPicPr>
          <p:cNvPr id="5" name="Picture 5" descr="logo_footer.png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06" y="6552459"/>
            <a:ext cx="635852" cy="301589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524573" y="6572481"/>
            <a:ext cx="1493520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1200" b="1" i="0" smtClean="0">
                <a:solidFill>
                  <a:srgbClr val="CCCCCC"/>
                </a:solidFill>
                <a:latin typeface="Calibri" panose="020F0502020204030204" pitchFamily="34" charset="0"/>
                <a:cs typeface="Trebuchet MS"/>
              </a:rPr>
              <a:pPr algn="r"/>
              <a:t>‹#›</a:t>
            </a:fld>
            <a:endParaRPr lang="en-US" sz="1200" b="1" i="0" dirty="0">
              <a:solidFill>
                <a:srgbClr val="CCCCCC"/>
              </a:solidFill>
              <a:latin typeface="Calibri" panose="020F050202020403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87" r:id="rId8"/>
    <p:sldLayoutId id="2147483688" r:id="rId9"/>
    <p:sldLayoutId id="2147483689" r:id="rId10"/>
  </p:sldLayoutIdLst>
  <p:hf hd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hyperlink" Target="http://www.ultrapico.com/expresso.htm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31825" y="2413934"/>
            <a:ext cx="6910388" cy="2235997"/>
          </a:xfrm>
        </p:spPr>
        <p:txBody>
          <a:bodyPr/>
          <a:lstStyle/>
          <a:p>
            <a:r>
              <a:rPr lang="ru-RU" sz="4400" dirty="0"/>
              <a:t>Основы типов и базовые программные конструкции </a:t>
            </a:r>
            <a:r>
              <a:rPr lang="en-US" sz="4400" dirty="0"/>
              <a:t>C</a:t>
            </a:r>
            <a:r>
              <a:rPr lang="ru-RU" sz="4400" dirty="0"/>
              <a:t>#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60400" y="4636785"/>
            <a:ext cx="6817226" cy="392415"/>
          </a:xfrm>
        </p:spPr>
        <p:txBody>
          <a:bodyPr/>
          <a:lstStyle/>
          <a:p>
            <a:r>
              <a:rPr lang="en-US" sz="2100" dirty="0"/>
              <a:t>.NET &amp; JS Lab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0399" y="5076828"/>
            <a:ext cx="3649662" cy="279797"/>
          </a:xfrm>
        </p:spPr>
        <p:txBody>
          <a:bodyPr>
            <a:noAutofit/>
          </a:bodyPr>
          <a:lstStyle/>
          <a:p>
            <a:r>
              <a:rPr lang="ru-RU" sz="2100" b="1" dirty="0">
                <a:solidFill>
                  <a:schemeClr val="bg1"/>
                </a:solidFill>
              </a:rPr>
              <a:t>Анжелика КРАВЧУК</a:t>
            </a:r>
            <a:endParaRPr lang="en-US" sz="2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переменной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762000"/>
            <a:ext cx="8726606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Переменная представляет именованное место в памяти для хранения порции данных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3" y="1789045"/>
            <a:ext cx="8726606" cy="545592"/>
          </a:xfrm>
          <a:custGeom>
            <a:avLst/>
            <a:gdLst>
              <a:gd name="connsiteX0" fmla="*/ 0 w 7467600"/>
              <a:gd name="connsiteY0" fmla="*/ 90934 h 545592"/>
              <a:gd name="connsiteX1" fmla="*/ 90934 w 7467600"/>
              <a:gd name="connsiteY1" fmla="*/ 0 h 545592"/>
              <a:gd name="connsiteX2" fmla="*/ 7376666 w 7467600"/>
              <a:gd name="connsiteY2" fmla="*/ 0 h 545592"/>
              <a:gd name="connsiteX3" fmla="*/ 7467600 w 7467600"/>
              <a:gd name="connsiteY3" fmla="*/ 90934 h 545592"/>
              <a:gd name="connsiteX4" fmla="*/ 7467600 w 7467600"/>
              <a:gd name="connsiteY4" fmla="*/ 454658 h 545592"/>
              <a:gd name="connsiteX5" fmla="*/ 7376666 w 7467600"/>
              <a:gd name="connsiteY5" fmla="*/ 545592 h 545592"/>
              <a:gd name="connsiteX6" fmla="*/ 90934 w 7467600"/>
              <a:gd name="connsiteY6" fmla="*/ 545592 h 545592"/>
              <a:gd name="connsiteX7" fmla="*/ 0 w 7467600"/>
              <a:gd name="connsiteY7" fmla="*/ 454658 h 545592"/>
              <a:gd name="connsiteX8" fmla="*/ 0 w 7467600"/>
              <a:gd name="connsiteY8" fmla="*/ 90934 h 54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545592">
                <a:moveTo>
                  <a:pt x="0" y="90934"/>
                </a:moveTo>
                <a:cubicBezTo>
                  <a:pt x="0" y="40713"/>
                  <a:pt x="40713" y="0"/>
                  <a:pt x="90934" y="0"/>
                </a:cubicBezTo>
                <a:lnTo>
                  <a:pt x="7376666" y="0"/>
                </a:lnTo>
                <a:cubicBezTo>
                  <a:pt x="7426887" y="0"/>
                  <a:pt x="7467600" y="40713"/>
                  <a:pt x="7467600" y="90934"/>
                </a:cubicBezTo>
                <a:lnTo>
                  <a:pt x="7467600" y="454658"/>
                </a:lnTo>
                <a:cubicBezTo>
                  <a:pt x="7467600" y="504879"/>
                  <a:pt x="7426887" y="545592"/>
                  <a:pt x="7376666" y="545592"/>
                </a:cubicBezTo>
                <a:lnTo>
                  <a:pt x="90934" y="545592"/>
                </a:lnTo>
                <a:cubicBezTo>
                  <a:pt x="40713" y="545592"/>
                  <a:pt x="0" y="504879"/>
                  <a:pt x="0" y="454658"/>
                </a:cubicBezTo>
                <a:lnTo>
                  <a:pt x="0" y="9093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34" tIns="102834" rIns="102834" bIns="102834" numCol="1" spcCol="1270" anchor="ctr" anchorCtr="0">
            <a:noAutofit/>
          </a:bodyPr>
          <a:lstStyle/>
          <a:p>
            <a:pPr lvl="0" algn="just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i="0" kern="1200" noProof="0" dirty="0">
                <a:latin typeface="Calibri" charset="0"/>
                <a:ea typeface="Calibri" charset="0"/>
                <a:cs typeface="Calibri" charset="0"/>
              </a:rPr>
              <a:t>Переменная </a:t>
            </a:r>
            <a:r>
              <a:rPr lang="ru-RU" kern="1200" noProof="0" dirty="0">
                <a:latin typeface="Calibri" charset="0"/>
                <a:ea typeface="Calibri" charset="0"/>
                <a:cs typeface="Calibri" charset="0"/>
              </a:rPr>
              <a:t>характеризуется:</a:t>
            </a:r>
            <a:endParaRPr lang="ru-RU" i="0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26953" y="2490157"/>
            <a:ext cx="8726606" cy="417200"/>
          </a:xfrm>
          <a:custGeom>
            <a:avLst/>
            <a:gdLst>
              <a:gd name="connsiteX0" fmla="*/ 0 w 7467600"/>
              <a:gd name="connsiteY0" fmla="*/ 69535 h 417200"/>
              <a:gd name="connsiteX1" fmla="*/ 69535 w 7467600"/>
              <a:gd name="connsiteY1" fmla="*/ 0 h 417200"/>
              <a:gd name="connsiteX2" fmla="*/ 7398065 w 7467600"/>
              <a:gd name="connsiteY2" fmla="*/ 0 h 417200"/>
              <a:gd name="connsiteX3" fmla="*/ 7467600 w 7467600"/>
              <a:gd name="connsiteY3" fmla="*/ 69535 h 417200"/>
              <a:gd name="connsiteX4" fmla="*/ 7467600 w 7467600"/>
              <a:gd name="connsiteY4" fmla="*/ 347665 h 417200"/>
              <a:gd name="connsiteX5" fmla="*/ 7398065 w 7467600"/>
              <a:gd name="connsiteY5" fmla="*/ 417200 h 417200"/>
              <a:gd name="connsiteX6" fmla="*/ 69535 w 7467600"/>
              <a:gd name="connsiteY6" fmla="*/ 417200 h 417200"/>
              <a:gd name="connsiteX7" fmla="*/ 0 w 7467600"/>
              <a:gd name="connsiteY7" fmla="*/ 347665 h 417200"/>
              <a:gd name="connsiteX8" fmla="*/ 0 w 7467600"/>
              <a:gd name="connsiteY8" fmla="*/ 69535 h 41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17200">
                <a:moveTo>
                  <a:pt x="0" y="69535"/>
                </a:moveTo>
                <a:cubicBezTo>
                  <a:pt x="0" y="31132"/>
                  <a:pt x="31132" y="0"/>
                  <a:pt x="69535" y="0"/>
                </a:cubicBezTo>
                <a:lnTo>
                  <a:pt x="7398065" y="0"/>
                </a:lnTo>
                <a:cubicBezTo>
                  <a:pt x="7436468" y="0"/>
                  <a:pt x="7467600" y="31132"/>
                  <a:pt x="7467600" y="69535"/>
                </a:cubicBezTo>
                <a:lnTo>
                  <a:pt x="7467600" y="347665"/>
                </a:lnTo>
                <a:cubicBezTo>
                  <a:pt x="7467600" y="386068"/>
                  <a:pt x="7436468" y="417200"/>
                  <a:pt x="7398065" y="417200"/>
                </a:cubicBezTo>
                <a:lnTo>
                  <a:pt x="69535" y="417200"/>
                </a:lnTo>
                <a:cubicBezTo>
                  <a:pt x="31132" y="417200"/>
                  <a:pt x="0" y="386068"/>
                  <a:pt x="0" y="347665"/>
                </a:cubicBezTo>
                <a:lnTo>
                  <a:pt x="0" y="69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46" tIns="88946" rIns="88946" bIns="8894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Имя (Name)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3" y="3062877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Адрес (Address)</a:t>
            </a:r>
          </a:p>
        </p:txBody>
      </p:sp>
      <p:sp>
        <p:nvSpPr>
          <p:cNvPr id="8" name="Freeform 7"/>
          <p:cNvSpPr/>
          <p:nvPr/>
        </p:nvSpPr>
        <p:spPr>
          <a:xfrm>
            <a:off x="226953" y="3647597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Тип данных (Data type)</a:t>
            </a:r>
          </a:p>
        </p:txBody>
      </p:sp>
      <p:sp>
        <p:nvSpPr>
          <p:cNvPr id="10" name="Freeform 9"/>
          <p:cNvSpPr/>
          <p:nvPr/>
        </p:nvSpPr>
        <p:spPr>
          <a:xfrm>
            <a:off x="226953" y="4232316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Значение (Value)</a:t>
            </a:r>
          </a:p>
        </p:txBody>
      </p:sp>
      <p:sp>
        <p:nvSpPr>
          <p:cNvPr id="11" name="Freeform 10"/>
          <p:cNvSpPr/>
          <p:nvPr/>
        </p:nvSpPr>
        <p:spPr>
          <a:xfrm>
            <a:off x="226953" y="4817035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Область видимости (Scope)</a:t>
            </a:r>
          </a:p>
        </p:txBody>
      </p:sp>
      <p:sp>
        <p:nvSpPr>
          <p:cNvPr id="12" name="Freeform 11"/>
          <p:cNvSpPr/>
          <p:nvPr/>
        </p:nvSpPr>
        <p:spPr>
          <a:xfrm>
            <a:off x="226953" y="5401755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Время жизни (Lifetime)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9371" y="1499991"/>
            <a:ext cx="7662629" cy="2737393"/>
            <a:chOff x="719371" y="1499991"/>
            <a:chExt cx="7662629" cy="2737393"/>
          </a:xfrm>
        </p:grpSpPr>
        <p:sp>
          <p:nvSpPr>
            <p:cNvPr id="4" name="Flowchart: Document 4"/>
            <p:cNvSpPr/>
            <p:nvPr/>
          </p:nvSpPr>
          <p:spPr>
            <a:xfrm>
              <a:off x="719371" y="2085023"/>
              <a:ext cx="2209800" cy="762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 x1 = 42;</a:t>
              </a:r>
            </a:p>
          </p:txBody>
        </p:sp>
        <p:sp>
          <p:nvSpPr>
            <p:cNvPr id="7" name="Flowchart: Document 4"/>
            <p:cNvSpPr/>
            <p:nvPr/>
          </p:nvSpPr>
          <p:spPr>
            <a:xfrm>
              <a:off x="733843" y="3517691"/>
              <a:ext cx="2209800" cy="719693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 x2 = x1;</a:t>
              </a:r>
              <a:endParaRPr lang="ru-RU" sz="1600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365157" y="1499991"/>
              <a:ext cx="4016843" cy="1093032"/>
              <a:chOff x="3222157" y="1512590"/>
              <a:chExt cx="4016843" cy="1093032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3222157" y="1512590"/>
                <a:ext cx="4016843" cy="1093032"/>
                <a:chOff x="317500" y="1624768"/>
                <a:chExt cx="4016843" cy="1093032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1046815" y="220980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latin typeface="Consolas" charset="0"/>
                      <a:ea typeface="Consolas" charset="0"/>
                      <a:cs typeface="Consolas" charset="0"/>
                    </a:rPr>
                    <a:t>42</a:t>
                  </a:r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317500" y="227913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onsolas" pitchFamily="49" charset="0"/>
                      <a:cs typeface="Consolas" pitchFamily="49" charset="0"/>
                    </a:rPr>
                    <a:t>x1 </a:t>
                  </a:r>
                  <a:r>
                    <a:rPr lang="en-US" dirty="0"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</a:p>
              </p:txBody>
            </p:sp>
            <p:sp>
              <p:nvSpPr>
                <p:cNvPr id="8" name="Rounded Rectangle 7"/>
                <p:cNvSpPr/>
                <p:nvPr/>
              </p:nvSpPr>
              <p:spPr>
                <a:xfrm>
                  <a:off x="2505543" y="1624768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System.Int32</a:t>
                  </a:r>
                </a:p>
              </p:txBody>
            </p:sp>
          </p:grpSp>
          <p:cxnSp>
            <p:nvCxnSpPr>
              <p:cNvPr id="19" name="Straight Connector 18"/>
              <p:cNvCxnSpPr>
                <a:stCxn id="5" idx="0"/>
                <a:endCxn id="8" idx="1"/>
              </p:cNvCxnSpPr>
              <p:nvPr/>
            </p:nvCxnSpPr>
            <p:spPr>
              <a:xfrm flipV="1">
                <a:off x="4599172" y="1749663"/>
                <a:ext cx="811028" cy="34795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4254500" y="3021371"/>
              <a:ext cx="4114800" cy="1125300"/>
              <a:chOff x="3124200" y="2845592"/>
              <a:chExt cx="4114800" cy="112530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124200" y="2845592"/>
                <a:ext cx="4114800" cy="1125300"/>
                <a:chOff x="317500" y="1592500"/>
                <a:chExt cx="4114800" cy="1125300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1046815" y="220980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latin typeface="Consolas" charset="0"/>
                      <a:ea typeface="Consolas" charset="0"/>
                      <a:cs typeface="Consolas" charset="0"/>
                    </a:rPr>
                    <a:t>42</a:t>
                  </a:r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17500" y="227913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onsolas" pitchFamily="49" charset="0"/>
                      <a:cs typeface="Consolas" pitchFamily="49" charset="0"/>
                    </a:rPr>
                    <a:t>x2 </a:t>
                  </a:r>
                  <a:r>
                    <a:rPr lang="en-US" dirty="0"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2603500" y="1592500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System.Int32</a:t>
                  </a:r>
                </a:p>
              </p:txBody>
            </p:sp>
          </p:grpSp>
          <p:cxnSp>
            <p:nvCxnSpPr>
              <p:cNvPr id="21" name="Straight Connector 20"/>
              <p:cNvCxnSpPr>
                <a:stCxn id="13" idx="0"/>
                <a:endCxn id="15" idx="1"/>
              </p:cNvCxnSpPr>
              <p:nvPr/>
            </p:nvCxnSpPr>
            <p:spPr>
              <a:xfrm flipV="1">
                <a:off x="4501215" y="3082665"/>
                <a:ext cx="908985" cy="380227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 ссылочного и значимого типа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91305" y="990600"/>
            <a:ext cx="8597900" cy="4912806"/>
            <a:chOff x="317500" y="781844"/>
            <a:chExt cx="8597900" cy="4912806"/>
          </a:xfrm>
        </p:grpSpPr>
        <p:sp>
          <p:nvSpPr>
            <p:cNvPr id="4" name="Flowchart: Document 4"/>
            <p:cNvSpPr/>
            <p:nvPr/>
          </p:nvSpPr>
          <p:spPr>
            <a:xfrm>
              <a:off x="317500" y="781844"/>
              <a:ext cx="8597900" cy="762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Person p1 = new Person(</a:t>
              </a:r>
              <a:r>
                <a:rPr lang="en-US" sz="1600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Bart De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Smet</a:t>
              </a:r>
              <a:r>
                <a:rPr lang="en-US" sz="1600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, 34);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99485" y="219792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itchFamily="49" charset="0"/>
                  <a:cs typeface="Consolas" pitchFamily="49" charset="0"/>
                </a:rPr>
                <a:t>p1 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995085" y="1832869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Person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828800" y="2128588"/>
              <a:ext cx="1295400" cy="508000"/>
              <a:chOff x="4767915" y="1888073"/>
              <a:chExt cx="1295400" cy="50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14"/>
            <p:cNvCxnSpPr>
              <a:stCxn id="11" idx="0"/>
              <a:endCxn id="13" idx="1"/>
            </p:cNvCxnSpPr>
            <p:nvPr/>
          </p:nvCxnSpPr>
          <p:spPr>
            <a:xfrm flipV="1">
              <a:off x="2476500" y="2069942"/>
              <a:ext cx="1518585" cy="58646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544827" y="3637250"/>
              <a:ext cx="1981200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893142" y="4034253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459227" y="4203580"/>
              <a:ext cx="152400" cy="1761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93141" y="4933074"/>
              <a:ext cx="1295401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34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547285" y="2429297"/>
              <a:ext cx="2069165" cy="176904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641374" y="363725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_name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71999" y="4508399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_age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781800" y="3023770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7" name="Straight Connector 36"/>
            <p:cNvCxnSpPr>
              <a:stCxn id="26" idx="0"/>
              <a:endCxn id="36" idx="1"/>
            </p:cNvCxnSpPr>
            <p:nvPr/>
          </p:nvCxnSpPr>
          <p:spPr>
            <a:xfrm flipV="1">
              <a:off x="5540842" y="3260843"/>
              <a:ext cx="1240958" cy="77341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818128" y="3729333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</a:t>
              </a:r>
            </a:p>
          </p:txBody>
        </p:sp>
        <p:cxnSp>
          <p:nvCxnSpPr>
            <p:cNvPr id="42" name="Straight Connector 41"/>
            <p:cNvCxnSpPr>
              <a:stCxn id="29" idx="0"/>
              <a:endCxn id="40" idx="1"/>
            </p:cNvCxnSpPr>
            <p:nvPr/>
          </p:nvCxnSpPr>
          <p:spPr>
            <a:xfrm flipV="1">
              <a:off x="5540842" y="3966406"/>
              <a:ext cx="1277286" cy="966668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7" idx="6"/>
              <a:endCxn id="52" idx="0"/>
            </p:cNvCxnSpPr>
            <p:nvPr/>
          </p:nvCxnSpPr>
          <p:spPr>
            <a:xfrm>
              <a:off x="5611627" y="4291676"/>
              <a:ext cx="2289594" cy="68616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6887041" y="4977842"/>
              <a:ext cx="2028359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"Bart De </a:t>
              </a:r>
              <a:r>
                <a:rPr lang="en-US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Smet</a:t>
              </a:r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</a:p>
          </p:txBody>
        </p:sp>
        <p:sp>
          <p:nvSpPr>
            <p:cNvPr id="59" name="Flowchart: Document 4"/>
            <p:cNvSpPr/>
            <p:nvPr/>
          </p:nvSpPr>
          <p:spPr>
            <a:xfrm>
              <a:off x="317500" y="2878577"/>
              <a:ext cx="2495074" cy="762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Person p2 = 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p;</a:t>
              </a:r>
              <a:endParaRPr lang="en-US" sz="1600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80411" y="435794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itchFamily="49" charset="0"/>
                  <a:cs typeface="Consolas" pitchFamily="49" charset="0"/>
                </a:rPr>
                <a:t>p2 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2044798" y="3668849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Person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809726" y="4288608"/>
              <a:ext cx="1295400" cy="508000"/>
              <a:chOff x="4767915" y="1888073"/>
              <a:chExt cx="1295400" cy="508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5" name="Straight Connector 64"/>
            <p:cNvCxnSpPr>
              <a:stCxn id="63" idx="0"/>
              <a:endCxn id="61" idx="2"/>
            </p:cNvCxnSpPr>
            <p:nvPr/>
          </p:nvCxnSpPr>
          <p:spPr>
            <a:xfrm flipV="1">
              <a:off x="2457426" y="4142995"/>
              <a:ext cx="501772" cy="14561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64" idx="6"/>
            </p:cNvCxnSpPr>
            <p:nvPr/>
          </p:nvCxnSpPr>
          <p:spPr>
            <a:xfrm flipV="1">
              <a:off x="2528211" y="4285281"/>
              <a:ext cx="2088239" cy="26075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 ссылочного и значимого типа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9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69038" y="1001823"/>
            <a:ext cx="2182415" cy="460800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byte</a:t>
            </a:r>
          </a:p>
        </p:txBody>
      </p:sp>
      <p:sp>
        <p:nvSpPr>
          <p:cNvPr id="6" name="Freeform 5"/>
          <p:cNvSpPr/>
          <p:nvPr/>
        </p:nvSpPr>
        <p:spPr>
          <a:xfrm>
            <a:off x="1069038" y="1462623"/>
            <a:ext cx="2182415" cy="1878952"/>
          </a:xfrm>
          <a:custGeom>
            <a:avLst/>
            <a:gdLst>
              <a:gd name="connsiteX0" fmla="*/ 0 w 2182415"/>
              <a:gd name="connsiteY0" fmla="*/ 0 h 1878952"/>
              <a:gd name="connsiteX1" fmla="*/ 2182415 w 2182415"/>
              <a:gd name="connsiteY1" fmla="*/ 0 h 1878952"/>
              <a:gd name="connsiteX2" fmla="*/ 2182415 w 2182415"/>
              <a:gd name="connsiteY2" fmla="*/ 1878952 h 1878952"/>
              <a:gd name="connsiteX3" fmla="*/ 0 w 2182415"/>
              <a:gd name="connsiteY3" fmla="*/ 1878952 h 1878952"/>
              <a:gd name="connsiteX4" fmla="*/ 0 w 2182415"/>
              <a:gd name="connsiteY4" fmla="*/ 0 h 187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1878952">
                <a:moveTo>
                  <a:pt x="0" y="0"/>
                </a:moveTo>
                <a:lnTo>
                  <a:pt x="2182415" y="0"/>
                </a:lnTo>
                <a:lnTo>
                  <a:pt x="2182415" y="1878952"/>
                </a:lnTo>
                <a:lnTo>
                  <a:pt x="0" y="18789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System.Byte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Целое без знаковое число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 </a:t>
            </a: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байт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0 до 255</a:t>
            </a:r>
          </a:p>
        </p:txBody>
      </p:sp>
      <p:sp>
        <p:nvSpPr>
          <p:cNvPr id="7" name="Freeform 6"/>
          <p:cNvSpPr/>
          <p:nvPr/>
        </p:nvSpPr>
        <p:spPr>
          <a:xfrm>
            <a:off x="3556992" y="1001823"/>
            <a:ext cx="2182415" cy="460800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short</a:t>
            </a:r>
          </a:p>
        </p:txBody>
      </p:sp>
      <p:sp>
        <p:nvSpPr>
          <p:cNvPr id="8" name="Freeform 7"/>
          <p:cNvSpPr/>
          <p:nvPr/>
        </p:nvSpPr>
        <p:spPr>
          <a:xfrm>
            <a:off x="3556992" y="1462623"/>
            <a:ext cx="2182415" cy="1878952"/>
          </a:xfrm>
          <a:custGeom>
            <a:avLst/>
            <a:gdLst>
              <a:gd name="connsiteX0" fmla="*/ 0 w 2182415"/>
              <a:gd name="connsiteY0" fmla="*/ 0 h 1878952"/>
              <a:gd name="connsiteX1" fmla="*/ 2182415 w 2182415"/>
              <a:gd name="connsiteY1" fmla="*/ 0 h 1878952"/>
              <a:gd name="connsiteX2" fmla="*/ 2182415 w 2182415"/>
              <a:gd name="connsiteY2" fmla="*/ 1878952 h 1878952"/>
              <a:gd name="connsiteX3" fmla="*/ 0 w 2182415"/>
              <a:gd name="connsiteY3" fmla="*/ 1878952 h 1878952"/>
              <a:gd name="connsiteX4" fmla="*/ 0 w 2182415"/>
              <a:gd name="connsiteY4" fmla="*/ 0 h 187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1878952">
                <a:moveTo>
                  <a:pt x="0" y="0"/>
                </a:moveTo>
                <a:lnTo>
                  <a:pt x="2182415" y="0"/>
                </a:lnTo>
                <a:lnTo>
                  <a:pt x="2182415" y="1878952"/>
                </a:lnTo>
                <a:lnTo>
                  <a:pt x="0" y="18789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System.Int16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Целые числа (маленький диапазон)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 </a:t>
            </a: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байта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-32 768 до 32 767</a:t>
            </a:r>
          </a:p>
        </p:txBody>
      </p:sp>
      <p:sp>
        <p:nvSpPr>
          <p:cNvPr id="10" name="Freeform 9"/>
          <p:cNvSpPr/>
          <p:nvPr/>
        </p:nvSpPr>
        <p:spPr>
          <a:xfrm>
            <a:off x="6044946" y="1001823"/>
            <a:ext cx="2182415" cy="460800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</a:p>
        </p:txBody>
      </p:sp>
      <p:sp>
        <p:nvSpPr>
          <p:cNvPr id="11" name="Freeform 10"/>
          <p:cNvSpPr/>
          <p:nvPr/>
        </p:nvSpPr>
        <p:spPr>
          <a:xfrm>
            <a:off x="6044946" y="1473847"/>
            <a:ext cx="2182415" cy="1878952"/>
          </a:xfrm>
          <a:custGeom>
            <a:avLst/>
            <a:gdLst>
              <a:gd name="connsiteX0" fmla="*/ 0 w 2182415"/>
              <a:gd name="connsiteY0" fmla="*/ 0 h 1878952"/>
              <a:gd name="connsiteX1" fmla="*/ 2182415 w 2182415"/>
              <a:gd name="connsiteY1" fmla="*/ 0 h 1878952"/>
              <a:gd name="connsiteX2" fmla="*/ 2182415 w 2182415"/>
              <a:gd name="connsiteY2" fmla="*/ 1878952 h 1878952"/>
              <a:gd name="connsiteX3" fmla="*/ 0 w 2182415"/>
              <a:gd name="connsiteY3" fmla="*/ 1878952 h 1878952"/>
              <a:gd name="connsiteX4" fmla="*/ 0 w 2182415"/>
              <a:gd name="connsiteY4" fmla="*/ 0 h 187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1878952">
                <a:moveTo>
                  <a:pt x="0" y="0"/>
                </a:moveTo>
                <a:lnTo>
                  <a:pt x="2182415" y="0"/>
                </a:lnTo>
                <a:lnTo>
                  <a:pt x="2182415" y="1878952"/>
                </a:lnTo>
                <a:lnTo>
                  <a:pt x="0" y="18789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System.Int32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Целые числа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 байта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-2 147 483 648 до 2 147 483 647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983577" y="3745904"/>
            <a:ext cx="4252865" cy="405642"/>
          </a:xfrm>
          <a:custGeom>
            <a:avLst/>
            <a:gdLst>
              <a:gd name="connsiteX0" fmla="*/ 0 w 4252865"/>
              <a:gd name="connsiteY0" fmla="*/ 0 h 405642"/>
              <a:gd name="connsiteX1" fmla="*/ 4252865 w 4252865"/>
              <a:gd name="connsiteY1" fmla="*/ 0 h 405642"/>
              <a:gd name="connsiteX2" fmla="*/ 4252865 w 4252865"/>
              <a:gd name="connsiteY2" fmla="*/ 405642 h 405642"/>
              <a:gd name="connsiteX3" fmla="*/ 0 w 4252865"/>
              <a:gd name="connsiteY3" fmla="*/ 405642 h 405642"/>
              <a:gd name="connsiteX4" fmla="*/ 0 w 4252865"/>
              <a:gd name="connsiteY4" fmla="*/ 0 h 40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2865" h="405642">
                <a:moveTo>
                  <a:pt x="0" y="0"/>
                </a:moveTo>
                <a:lnTo>
                  <a:pt x="4252865" y="0"/>
                </a:lnTo>
                <a:lnTo>
                  <a:pt x="4252865" y="405642"/>
                </a:lnTo>
                <a:lnTo>
                  <a:pt x="0" y="4056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long</a:t>
            </a:r>
            <a:endParaRPr lang="ru-RU" sz="1800" b="1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83577" y="4154283"/>
            <a:ext cx="4252865" cy="1838109"/>
          </a:xfrm>
          <a:custGeom>
            <a:avLst/>
            <a:gdLst>
              <a:gd name="connsiteX0" fmla="*/ 0 w 4252865"/>
              <a:gd name="connsiteY0" fmla="*/ 0 h 1838109"/>
              <a:gd name="connsiteX1" fmla="*/ 4252865 w 4252865"/>
              <a:gd name="connsiteY1" fmla="*/ 0 h 1838109"/>
              <a:gd name="connsiteX2" fmla="*/ 4252865 w 4252865"/>
              <a:gd name="connsiteY2" fmla="*/ 1838109 h 1838109"/>
              <a:gd name="connsiteX3" fmla="*/ 0 w 4252865"/>
              <a:gd name="connsiteY3" fmla="*/ 1838109 h 1838109"/>
              <a:gd name="connsiteX4" fmla="*/ 0 w 4252865"/>
              <a:gd name="connsiteY4" fmla="*/ 0 h 18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2865" h="1838109">
                <a:moveTo>
                  <a:pt x="0" y="0"/>
                </a:moveTo>
                <a:lnTo>
                  <a:pt x="4252865" y="0"/>
                </a:lnTo>
                <a:lnTo>
                  <a:pt x="4252865" y="1838109"/>
                </a:lnTo>
                <a:lnTo>
                  <a:pt x="0" y="18381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System.Int64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Целые числа (большой диапазон)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8 байт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-9 223 372 036 854 775 808 до 9 223 372 036 854 775 807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5552933" y="3670300"/>
            <a:ext cx="2582088" cy="405642"/>
          </a:xfrm>
          <a:custGeom>
            <a:avLst/>
            <a:gdLst>
              <a:gd name="connsiteX0" fmla="*/ 0 w 2582088"/>
              <a:gd name="connsiteY0" fmla="*/ 0 h 405642"/>
              <a:gd name="connsiteX1" fmla="*/ 2582088 w 2582088"/>
              <a:gd name="connsiteY1" fmla="*/ 0 h 405642"/>
              <a:gd name="connsiteX2" fmla="*/ 2582088 w 2582088"/>
              <a:gd name="connsiteY2" fmla="*/ 405642 h 405642"/>
              <a:gd name="connsiteX3" fmla="*/ 0 w 2582088"/>
              <a:gd name="connsiteY3" fmla="*/ 405642 h 405642"/>
              <a:gd name="connsiteX4" fmla="*/ 0 w 2582088"/>
              <a:gd name="connsiteY4" fmla="*/ 0 h 40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2088" h="405642">
                <a:moveTo>
                  <a:pt x="0" y="0"/>
                </a:moveTo>
                <a:lnTo>
                  <a:pt x="2582088" y="0"/>
                </a:lnTo>
                <a:lnTo>
                  <a:pt x="2582088" y="405642"/>
                </a:lnTo>
                <a:lnTo>
                  <a:pt x="0" y="4056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float</a:t>
            </a:r>
            <a:endParaRPr lang="ru-RU" sz="1800" b="1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554516" y="4096932"/>
            <a:ext cx="2578923" cy="1914577"/>
          </a:xfrm>
          <a:custGeom>
            <a:avLst/>
            <a:gdLst>
              <a:gd name="connsiteX0" fmla="*/ 0 w 2578923"/>
              <a:gd name="connsiteY0" fmla="*/ 0 h 1914577"/>
              <a:gd name="connsiteX1" fmla="*/ 2578923 w 2578923"/>
              <a:gd name="connsiteY1" fmla="*/ 0 h 1914577"/>
              <a:gd name="connsiteX2" fmla="*/ 2578923 w 2578923"/>
              <a:gd name="connsiteY2" fmla="*/ 1914577 h 1914577"/>
              <a:gd name="connsiteX3" fmla="*/ 0 w 2578923"/>
              <a:gd name="connsiteY3" fmla="*/ 1914577 h 1914577"/>
              <a:gd name="connsiteX4" fmla="*/ 0 w 2578923"/>
              <a:gd name="connsiteY4" fmla="*/ 0 h 191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923" h="1914577">
                <a:moveTo>
                  <a:pt x="0" y="0"/>
                </a:moveTo>
                <a:lnTo>
                  <a:pt x="2578923" y="0"/>
                </a:lnTo>
                <a:lnTo>
                  <a:pt x="2578923" y="1914577"/>
                </a:lnTo>
                <a:lnTo>
                  <a:pt x="0" y="19145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System.Single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Числа с плавающей точкой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 </a:t>
            </a: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байта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+ / - 3,4 × 10 ^ 38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Примитивные типы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C#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Примитивные типы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C#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066834" y="1534019"/>
            <a:ext cx="3347070" cy="1888560"/>
          </a:xfrm>
          <a:custGeom>
            <a:avLst/>
            <a:gdLst>
              <a:gd name="connsiteX0" fmla="*/ 0 w 3347070"/>
              <a:gd name="connsiteY0" fmla="*/ 0 h 1888560"/>
              <a:gd name="connsiteX1" fmla="*/ 3347070 w 3347070"/>
              <a:gd name="connsiteY1" fmla="*/ 0 h 1888560"/>
              <a:gd name="connsiteX2" fmla="*/ 3347070 w 3347070"/>
              <a:gd name="connsiteY2" fmla="*/ 1888560 h 1888560"/>
              <a:gd name="connsiteX3" fmla="*/ 0 w 3347070"/>
              <a:gd name="connsiteY3" fmla="*/ 1888560 h 1888560"/>
              <a:gd name="connsiteX4" fmla="*/ 0 w 3347070"/>
              <a:gd name="connsiteY4" fmla="*/ 0 h 18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888560">
                <a:moveTo>
                  <a:pt x="0" y="0"/>
                </a:moveTo>
                <a:lnTo>
                  <a:pt x="3347070" y="0"/>
                </a:lnTo>
                <a:lnTo>
                  <a:pt x="3347070" y="1888560"/>
                </a:lnTo>
                <a:lnTo>
                  <a:pt x="0" y="18885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System.Double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Числа двойной точности (более точные) с плавающей точкой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8 байт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+ / -1,7 × 10 ^ 308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882494" y="1073219"/>
            <a:ext cx="3347070" cy="460800"/>
          </a:xfrm>
          <a:custGeom>
            <a:avLst/>
            <a:gdLst>
              <a:gd name="connsiteX0" fmla="*/ 0 w 3347070"/>
              <a:gd name="connsiteY0" fmla="*/ 0 h 460800"/>
              <a:gd name="connsiteX1" fmla="*/ 3347070 w 3347070"/>
              <a:gd name="connsiteY1" fmla="*/ 0 h 460800"/>
              <a:gd name="connsiteX2" fmla="*/ 3347070 w 3347070"/>
              <a:gd name="connsiteY2" fmla="*/ 460800 h 460800"/>
              <a:gd name="connsiteX3" fmla="*/ 0 w 3347070"/>
              <a:gd name="connsiteY3" fmla="*/ 460800 h 460800"/>
              <a:gd name="connsiteX4" fmla="*/ 0 w 3347070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460800">
                <a:moveTo>
                  <a:pt x="0" y="0"/>
                </a:moveTo>
                <a:lnTo>
                  <a:pt x="3347070" y="0"/>
                </a:lnTo>
                <a:lnTo>
                  <a:pt x="3347070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b="1" kern="1200" noProof="0" dirty="0">
                <a:latin typeface="Calibri" charset="0"/>
                <a:ea typeface="Calibri" charset="0"/>
                <a:cs typeface="Calibri" charset="0"/>
              </a:rPr>
              <a:t>decimal</a:t>
            </a:r>
          </a:p>
        </p:txBody>
      </p:sp>
      <p:sp>
        <p:nvSpPr>
          <p:cNvPr id="9" name="Freeform 8"/>
          <p:cNvSpPr/>
          <p:nvPr/>
        </p:nvSpPr>
        <p:spPr>
          <a:xfrm>
            <a:off x="4882494" y="1534019"/>
            <a:ext cx="3347070" cy="1888560"/>
          </a:xfrm>
          <a:custGeom>
            <a:avLst/>
            <a:gdLst>
              <a:gd name="connsiteX0" fmla="*/ 0 w 3347070"/>
              <a:gd name="connsiteY0" fmla="*/ 0 h 1888560"/>
              <a:gd name="connsiteX1" fmla="*/ 3347070 w 3347070"/>
              <a:gd name="connsiteY1" fmla="*/ 0 h 1888560"/>
              <a:gd name="connsiteX2" fmla="*/ 3347070 w 3347070"/>
              <a:gd name="connsiteY2" fmla="*/ 1888560 h 1888560"/>
              <a:gd name="connsiteX3" fmla="*/ 0 w 3347070"/>
              <a:gd name="connsiteY3" fmla="*/ 1888560 h 1888560"/>
              <a:gd name="connsiteX4" fmla="*/ 0 w 3347070"/>
              <a:gd name="connsiteY4" fmla="*/ 0 h 18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888560">
                <a:moveTo>
                  <a:pt x="0" y="0"/>
                </a:moveTo>
                <a:lnTo>
                  <a:pt x="3347070" y="0"/>
                </a:lnTo>
                <a:lnTo>
                  <a:pt x="3347070" y="1888560"/>
                </a:lnTo>
                <a:lnTo>
                  <a:pt x="0" y="18885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System.De</a:t>
            </a:r>
            <a:r>
              <a:rPr lang="en-US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b="0" kern="1200" noProof="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imal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Денежный значения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16 байт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28 значащих цифр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066834" y="3811558"/>
            <a:ext cx="3347070" cy="518401"/>
          </a:xfrm>
          <a:custGeom>
            <a:avLst/>
            <a:gdLst>
              <a:gd name="connsiteX0" fmla="*/ 0 w 3347070"/>
              <a:gd name="connsiteY0" fmla="*/ 0 h 518400"/>
              <a:gd name="connsiteX1" fmla="*/ 3347070 w 3347070"/>
              <a:gd name="connsiteY1" fmla="*/ 0 h 518400"/>
              <a:gd name="connsiteX2" fmla="*/ 3347070 w 3347070"/>
              <a:gd name="connsiteY2" fmla="*/ 518400 h 518400"/>
              <a:gd name="connsiteX3" fmla="*/ 0 w 3347070"/>
              <a:gd name="connsiteY3" fmla="*/ 518400 h 518400"/>
              <a:gd name="connsiteX4" fmla="*/ 0 w 3347070"/>
              <a:gd name="connsiteY4" fmla="*/ 0 h 51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518400">
                <a:moveTo>
                  <a:pt x="0" y="0"/>
                </a:moveTo>
                <a:lnTo>
                  <a:pt x="3347070" y="0"/>
                </a:lnTo>
                <a:lnTo>
                  <a:pt x="3347070" y="518400"/>
                </a:lnTo>
                <a:lnTo>
                  <a:pt x="0" y="518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kern="1200" dirty="0">
                <a:latin typeface="Calibri" charset="0"/>
                <a:ea typeface="Calibri" charset="0"/>
                <a:cs typeface="Calibri" charset="0"/>
              </a:rPr>
              <a:t>char</a:t>
            </a:r>
            <a:endParaRPr lang="ru-RU" b="1" kern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066834" y="4329959"/>
            <a:ext cx="3347070" cy="1385039"/>
          </a:xfrm>
          <a:custGeom>
            <a:avLst/>
            <a:gdLst>
              <a:gd name="connsiteX0" fmla="*/ 0 w 3347070"/>
              <a:gd name="connsiteY0" fmla="*/ 0 h 1383480"/>
              <a:gd name="connsiteX1" fmla="*/ 3347070 w 3347070"/>
              <a:gd name="connsiteY1" fmla="*/ 0 h 1383480"/>
              <a:gd name="connsiteX2" fmla="*/ 3347070 w 3347070"/>
              <a:gd name="connsiteY2" fmla="*/ 1383480 h 1383480"/>
              <a:gd name="connsiteX3" fmla="*/ 0 w 3347070"/>
              <a:gd name="connsiteY3" fmla="*/ 1383480 h 1383480"/>
              <a:gd name="connsiteX4" fmla="*/ 0 w 3347070"/>
              <a:gd name="connsiteY4" fmla="*/ 0 h 138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383480">
                <a:moveTo>
                  <a:pt x="0" y="0"/>
                </a:moveTo>
                <a:lnTo>
                  <a:pt x="3347070" y="0"/>
                </a:lnTo>
                <a:lnTo>
                  <a:pt x="3347070" y="1383480"/>
                </a:lnTo>
                <a:lnTo>
                  <a:pt x="0" y="1383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System.Char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Один символ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 байта 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N/A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882494" y="3811558"/>
            <a:ext cx="3347070" cy="590221"/>
          </a:xfrm>
          <a:custGeom>
            <a:avLst/>
            <a:gdLst>
              <a:gd name="connsiteX0" fmla="*/ 0 w 3347070"/>
              <a:gd name="connsiteY0" fmla="*/ 0 h 518400"/>
              <a:gd name="connsiteX1" fmla="*/ 3347070 w 3347070"/>
              <a:gd name="connsiteY1" fmla="*/ 0 h 518400"/>
              <a:gd name="connsiteX2" fmla="*/ 3347070 w 3347070"/>
              <a:gd name="connsiteY2" fmla="*/ 518400 h 518400"/>
              <a:gd name="connsiteX3" fmla="*/ 0 w 3347070"/>
              <a:gd name="connsiteY3" fmla="*/ 518400 h 518400"/>
              <a:gd name="connsiteX4" fmla="*/ 0 w 3347070"/>
              <a:gd name="connsiteY4" fmla="*/ 0 h 51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518400">
                <a:moveTo>
                  <a:pt x="0" y="0"/>
                </a:moveTo>
                <a:lnTo>
                  <a:pt x="3347070" y="0"/>
                </a:lnTo>
                <a:lnTo>
                  <a:pt x="3347070" y="518400"/>
                </a:lnTo>
                <a:lnTo>
                  <a:pt x="0" y="518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b="1" kern="1200" noProof="0" dirty="0">
                <a:latin typeface="Calibri" charset="0"/>
                <a:ea typeface="Calibri" charset="0"/>
                <a:cs typeface="Calibri" charset="0"/>
              </a:rPr>
              <a:t>bool</a:t>
            </a:r>
          </a:p>
        </p:txBody>
      </p:sp>
      <p:sp>
        <p:nvSpPr>
          <p:cNvPr id="14" name="Freeform 13"/>
          <p:cNvSpPr/>
          <p:nvPr/>
        </p:nvSpPr>
        <p:spPr>
          <a:xfrm>
            <a:off x="4882494" y="4331519"/>
            <a:ext cx="3347070" cy="1383480"/>
          </a:xfrm>
          <a:custGeom>
            <a:avLst/>
            <a:gdLst>
              <a:gd name="connsiteX0" fmla="*/ 0 w 3347070"/>
              <a:gd name="connsiteY0" fmla="*/ 0 h 1383480"/>
              <a:gd name="connsiteX1" fmla="*/ 3347070 w 3347070"/>
              <a:gd name="connsiteY1" fmla="*/ 0 h 1383480"/>
              <a:gd name="connsiteX2" fmla="*/ 3347070 w 3347070"/>
              <a:gd name="connsiteY2" fmla="*/ 1383480 h 1383480"/>
              <a:gd name="connsiteX3" fmla="*/ 0 w 3347070"/>
              <a:gd name="connsiteY3" fmla="*/ 1383480 h 1383480"/>
              <a:gd name="connsiteX4" fmla="*/ 0 w 3347070"/>
              <a:gd name="connsiteY4" fmla="*/ 0 h 138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383480">
                <a:moveTo>
                  <a:pt x="0" y="0"/>
                </a:moveTo>
                <a:lnTo>
                  <a:pt x="3347070" y="0"/>
                </a:lnTo>
                <a:lnTo>
                  <a:pt x="3347070" y="1383480"/>
                </a:lnTo>
                <a:lnTo>
                  <a:pt x="0" y="1383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System.Bool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Логический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 байт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true или false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1066834" y="1001823"/>
            <a:ext cx="3347070" cy="532196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double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Примитивные типы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C#</a:t>
            </a: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1066834" y="1231199"/>
            <a:ext cx="3339099" cy="691200"/>
          </a:xfrm>
          <a:custGeom>
            <a:avLst/>
            <a:gdLst>
              <a:gd name="connsiteX0" fmla="*/ 0 w 3347070"/>
              <a:gd name="connsiteY0" fmla="*/ 0 h 691200"/>
              <a:gd name="connsiteX1" fmla="*/ 3347070 w 3347070"/>
              <a:gd name="connsiteY1" fmla="*/ 0 h 691200"/>
              <a:gd name="connsiteX2" fmla="*/ 3347070 w 3347070"/>
              <a:gd name="connsiteY2" fmla="*/ 691200 h 691200"/>
              <a:gd name="connsiteX3" fmla="*/ 0 w 3347070"/>
              <a:gd name="connsiteY3" fmla="*/ 691200 h 691200"/>
              <a:gd name="connsiteX4" fmla="*/ 0 w 3347070"/>
              <a:gd name="connsiteY4" fmla="*/ 0 h 6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691200">
                <a:moveTo>
                  <a:pt x="0" y="0"/>
                </a:moveTo>
                <a:lnTo>
                  <a:pt x="3347070" y="0"/>
                </a:lnTo>
                <a:lnTo>
                  <a:pt x="3347070" y="691200"/>
                </a:lnTo>
                <a:lnTo>
                  <a:pt x="0" y="691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string</a:t>
            </a:r>
          </a:p>
        </p:txBody>
      </p:sp>
      <p:sp>
        <p:nvSpPr>
          <p:cNvPr id="6" name="Freeform 5"/>
          <p:cNvSpPr/>
          <p:nvPr/>
        </p:nvSpPr>
        <p:spPr>
          <a:xfrm>
            <a:off x="1058863" y="1929223"/>
            <a:ext cx="3347070" cy="1647000"/>
          </a:xfrm>
          <a:custGeom>
            <a:avLst/>
            <a:gdLst>
              <a:gd name="connsiteX0" fmla="*/ 0 w 3347070"/>
              <a:gd name="connsiteY0" fmla="*/ 0 h 1647000"/>
              <a:gd name="connsiteX1" fmla="*/ 3347070 w 3347070"/>
              <a:gd name="connsiteY1" fmla="*/ 0 h 1647000"/>
              <a:gd name="connsiteX2" fmla="*/ 3347070 w 3347070"/>
              <a:gd name="connsiteY2" fmla="*/ 1647000 h 1647000"/>
              <a:gd name="connsiteX3" fmla="*/ 0 w 3347070"/>
              <a:gd name="connsiteY3" fmla="*/ 1647000 h 1647000"/>
              <a:gd name="connsiteX4" fmla="*/ 0 w 3347070"/>
              <a:gd name="connsiteY4" fmla="*/ 0 h 164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647000">
                <a:moveTo>
                  <a:pt x="0" y="0"/>
                </a:moveTo>
                <a:lnTo>
                  <a:pt x="3347070" y="0"/>
                </a:lnTo>
                <a:lnTo>
                  <a:pt x="3347070" y="1647000"/>
                </a:lnTo>
                <a:lnTo>
                  <a:pt x="0" y="1647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System.String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Последовательность символов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2 байта на символ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N/A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82494" y="1231199"/>
            <a:ext cx="3347070" cy="698024"/>
          </a:xfrm>
          <a:custGeom>
            <a:avLst/>
            <a:gdLst>
              <a:gd name="connsiteX0" fmla="*/ 0 w 3347070"/>
              <a:gd name="connsiteY0" fmla="*/ 0 h 691200"/>
              <a:gd name="connsiteX1" fmla="*/ 3347070 w 3347070"/>
              <a:gd name="connsiteY1" fmla="*/ 0 h 691200"/>
              <a:gd name="connsiteX2" fmla="*/ 3347070 w 3347070"/>
              <a:gd name="connsiteY2" fmla="*/ 691200 h 691200"/>
              <a:gd name="connsiteX3" fmla="*/ 0 w 3347070"/>
              <a:gd name="connsiteY3" fmla="*/ 691200 h 691200"/>
              <a:gd name="connsiteX4" fmla="*/ 0 w 3347070"/>
              <a:gd name="connsiteY4" fmla="*/ 0 h 6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691200">
                <a:moveTo>
                  <a:pt x="0" y="0"/>
                </a:moveTo>
                <a:lnTo>
                  <a:pt x="3347070" y="0"/>
                </a:lnTo>
                <a:lnTo>
                  <a:pt x="3347070" y="691200"/>
                </a:lnTo>
                <a:lnTo>
                  <a:pt x="0" y="691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object</a:t>
            </a:r>
          </a:p>
        </p:txBody>
      </p:sp>
      <p:sp>
        <p:nvSpPr>
          <p:cNvPr id="8" name="Freeform 7"/>
          <p:cNvSpPr/>
          <p:nvPr/>
        </p:nvSpPr>
        <p:spPr>
          <a:xfrm>
            <a:off x="4882494" y="1922399"/>
            <a:ext cx="3347070" cy="1647000"/>
          </a:xfrm>
          <a:custGeom>
            <a:avLst/>
            <a:gdLst>
              <a:gd name="connsiteX0" fmla="*/ 0 w 3347070"/>
              <a:gd name="connsiteY0" fmla="*/ 0 h 1647000"/>
              <a:gd name="connsiteX1" fmla="*/ 3347070 w 3347070"/>
              <a:gd name="connsiteY1" fmla="*/ 0 h 1647000"/>
              <a:gd name="connsiteX2" fmla="*/ 3347070 w 3347070"/>
              <a:gd name="connsiteY2" fmla="*/ 1647000 h 1647000"/>
              <a:gd name="connsiteX3" fmla="*/ 0 w 3347070"/>
              <a:gd name="connsiteY3" fmla="*/ 1647000 h 1647000"/>
              <a:gd name="connsiteX4" fmla="*/ 0 w 3347070"/>
              <a:gd name="connsiteY4" fmla="*/ 0 h 164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647000">
                <a:moveTo>
                  <a:pt x="0" y="0"/>
                </a:moveTo>
                <a:lnTo>
                  <a:pt x="3347070" y="0"/>
                </a:lnTo>
                <a:lnTo>
                  <a:pt x="3347070" y="1647000"/>
                </a:lnTo>
                <a:lnTo>
                  <a:pt x="0" y="1647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System.Object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Служит базовым классом для всех типов в мире .NET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Позволяет сохранять любой тип в объектной переменной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220128" y="1295400"/>
            <a:ext cx="8726487" cy="711360"/>
          </a:xfrm>
          <a:custGeom>
            <a:avLst/>
            <a:gdLst>
              <a:gd name="connsiteX0" fmla="*/ 0 w 8726487"/>
              <a:gd name="connsiteY0" fmla="*/ 118562 h 711360"/>
              <a:gd name="connsiteX1" fmla="*/ 118562 w 8726487"/>
              <a:gd name="connsiteY1" fmla="*/ 0 h 711360"/>
              <a:gd name="connsiteX2" fmla="*/ 8607925 w 8726487"/>
              <a:gd name="connsiteY2" fmla="*/ 0 h 711360"/>
              <a:gd name="connsiteX3" fmla="*/ 8726487 w 8726487"/>
              <a:gd name="connsiteY3" fmla="*/ 118562 h 711360"/>
              <a:gd name="connsiteX4" fmla="*/ 8726487 w 8726487"/>
              <a:gd name="connsiteY4" fmla="*/ 592798 h 711360"/>
              <a:gd name="connsiteX5" fmla="*/ 8607925 w 8726487"/>
              <a:gd name="connsiteY5" fmla="*/ 711360 h 711360"/>
              <a:gd name="connsiteX6" fmla="*/ 118562 w 8726487"/>
              <a:gd name="connsiteY6" fmla="*/ 711360 h 711360"/>
              <a:gd name="connsiteX7" fmla="*/ 0 w 8726487"/>
              <a:gd name="connsiteY7" fmla="*/ 592798 h 711360"/>
              <a:gd name="connsiteX8" fmla="*/ 0 w 8726487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6487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8607925" y="0"/>
                </a:lnTo>
                <a:cubicBezTo>
                  <a:pt x="8673405" y="0"/>
                  <a:pt x="8726487" y="53082"/>
                  <a:pt x="8726487" y="118562"/>
                </a:cubicBezTo>
                <a:lnTo>
                  <a:pt x="8726487" y="592798"/>
                </a:lnTo>
                <a:cubicBezTo>
                  <a:pt x="8726487" y="658278"/>
                  <a:pt x="8673405" y="711360"/>
                  <a:pt x="8607925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Идентификатор может содержать только буквы, цифры и символы подчеркивания</a:t>
            </a:r>
          </a:p>
        </p:txBody>
      </p:sp>
      <p:sp>
        <p:nvSpPr>
          <p:cNvPr id="7" name="Полилиния 6"/>
          <p:cNvSpPr/>
          <p:nvPr/>
        </p:nvSpPr>
        <p:spPr>
          <a:xfrm>
            <a:off x="217853" y="2115733"/>
            <a:ext cx="8726487" cy="711360"/>
          </a:xfrm>
          <a:custGeom>
            <a:avLst/>
            <a:gdLst>
              <a:gd name="connsiteX0" fmla="*/ 0 w 8726487"/>
              <a:gd name="connsiteY0" fmla="*/ 118562 h 711360"/>
              <a:gd name="connsiteX1" fmla="*/ 118562 w 8726487"/>
              <a:gd name="connsiteY1" fmla="*/ 0 h 711360"/>
              <a:gd name="connsiteX2" fmla="*/ 8607925 w 8726487"/>
              <a:gd name="connsiteY2" fmla="*/ 0 h 711360"/>
              <a:gd name="connsiteX3" fmla="*/ 8726487 w 8726487"/>
              <a:gd name="connsiteY3" fmla="*/ 118562 h 711360"/>
              <a:gd name="connsiteX4" fmla="*/ 8726487 w 8726487"/>
              <a:gd name="connsiteY4" fmla="*/ 592798 h 711360"/>
              <a:gd name="connsiteX5" fmla="*/ 8607925 w 8726487"/>
              <a:gd name="connsiteY5" fmla="*/ 711360 h 711360"/>
              <a:gd name="connsiteX6" fmla="*/ 118562 w 8726487"/>
              <a:gd name="connsiteY6" fmla="*/ 711360 h 711360"/>
              <a:gd name="connsiteX7" fmla="*/ 0 w 8726487"/>
              <a:gd name="connsiteY7" fmla="*/ 592798 h 711360"/>
              <a:gd name="connsiteX8" fmla="*/ 0 w 8726487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6487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8607925" y="0"/>
                </a:lnTo>
                <a:cubicBezTo>
                  <a:pt x="8673405" y="0"/>
                  <a:pt x="8726487" y="53082"/>
                  <a:pt x="8726487" y="118562"/>
                </a:cubicBezTo>
                <a:lnTo>
                  <a:pt x="8726487" y="592798"/>
                </a:lnTo>
                <a:cubicBezTo>
                  <a:pt x="8726487" y="658278"/>
                  <a:pt x="8673405" y="711360"/>
                  <a:pt x="8607925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Идентификатор должен начинаться с буквы или символа подчеркивания</a:t>
            </a:r>
          </a:p>
        </p:txBody>
      </p:sp>
      <p:sp>
        <p:nvSpPr>
          <p:cNvPr id="8" name="Полилиния 7"/>
          <p:cNvSpPr/>
          <p:nvPr/>
        </p:nvSpPr>
        <p:spPr>
          <a:xfrm>
            <a:off x="217853" y="2936066"/>
            <a:ext cx="8726487" cy="711360"/>
          </a:xfrm>
          <a:custGeom>
            <a:avLst/>
            <a:gdLst>
              <a:gd name="connsiteX0" fmla="*/ 0 w 8726487"/>
              <a:gd name="connsiteY0" fmla="*/ 118562 h 711360"/>
              <a:gd name="connsiteX1" fmla="*/ 118562 w 8726487"/>
              <a:gd name="connsiteY1" fmla="*/ 0 h 711360"/>
              <a:gd name="connsiteX2" fmla="*/ 8607925 w 8726487"/>
              <a:gd name="connsiteY2" fmla="*/ 0 h 711360"/>
              <a:gd name="connsiteX3" fmla="*/ 8726487 w 8726487"/>
              <a:gd name="connsiteY3" fmla="*/ 118562 h 711360"/>
              <a:gd name="connsiteX4" fmla="*/ 8726487 w 8726487"/>
              <a:gd name="connsiteY4" fmla="*/ 592798 h 711360"/>
              <a:gd name="connsiteX5" fmla="*/ 8607925 w 8726487"/>
              <a:gd name="connsiteY5" fmla="*/ 711360 h 711360"/>
              <a:gd name="connsiteX6" fmla="*/ 118562 w 8726487"/>
              <a:gd name="connsiteY6" fmla="*/ 711360 h 711360"/>
              <a:gd name="connsiteX7" fmla="*/ 0 w 8726487"/>
              <a:gd name="connsiteY7" fmla="*/ 592798 h 711360"/>
              <a:gd name="connsiteX8" fmla="*/ 0 w 8726487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6487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8607925" y="0"/>
                </a:lnTo>
                <a:cubicBezTo>
                  <a:pt x="8673405" y="0"/>
                  <a:pt x="8726487" y="53082"/>
                  <a:pt x="8726487" y="118562"/>
                </a:cubicBezTo>
                <a:lnTo>
                  <a:pt x="8726487" y="592798"/>
                </a:lnTo>
                <a:cubicBezTo>
                  <a:pt x="8726487" y="658278"/>
                  <a:pt x="8673405" y="711360"/>
                  <a:pt x="8607925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Идентификатор не должен быть одним из ключевых слов, которые C# резервирует для собственного использования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7853" y="3768310"/>
            <a:ext cx="8726606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При объявлении переменной для ее хранения должно быть зарезервировано место в памяти, размер которого определяется типом, поэтому при объявлении переменной необходимо указать тип хранимых данных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226952" y="762000"/>
            <a:ext cx="4954648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DataType variableName;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// or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DataType variableName1, variableName2;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variableName;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3999" y="762000"/>
            <a:ext cx="3619559" cy="21336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После объявления переменной можно присвоить значение для его дальнейшего использования в приложении с помощью оператора присваивания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2" y="3581400"/>
            <a:ext cx="4954648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charset="0"/>
                <a:ea typeface="Calibri" charset="0"/>
                <a:cs typeface="Calibri" charset="0"/>
              </a:rPr>
              <a:t>Тип выражения при присваивании должен соответствовать типу переменной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226952" y="4800600"/>
            <a:ext cx="3887848" cy="914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numberOfEmployees;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numberOfEmployees = "Hello";</a:t>
            </a:r>
          </a:p>
        </p:txBody>
      </p:sp>
      <p:sp>
        <p:nvSpPr>
          <p:cNvPr id="13" name="Explosion 1 12"/>
          <p:cNvSpPr/>
          <p:nvPr/>
        </p:nvSpPr>
        <p:spPr>
          <a:xfrm>
            <a:off x="3688976" y="4619065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26952" y="2543735"/>
            <a:ext cx="2986895" cy="914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variableName = value;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333999" y="3122092"/>
            <a:ext cx="3619559" cy="1752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При объявлении переменной, пока ей не присвоено значение, она содержит случайное значение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914400"/>
            <a:ext cx="8726607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При объявлении переменных вместо указания явного типа данных можно использовать ключевое слово var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971800" y="1905000"/>
            <a:ext cx="5981758" cy="1066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Неявную типизацию можно использовать для любых типов, включая массивы, обобщенные типы и пользовательские специальные типы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2" y="1905000"/>
            <a:ext cx="228764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 price = 20;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2" y="3124200"/>
            <a:ext cx="2592448" cy="2362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Неявная типизация применима только для локальных переменных в контексте какого-то метода или свойства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3149600" y="3581400"/>
            <a:ext cx="5829358" cy="2438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class ThisWillNeverCompile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    private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someI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nt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= 10;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MyMethod(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var x, var 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 { }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7" name="Explosion 1 16"/>
          <p:cNvSpPr/>
          <p:nvPr/>
        </p:nvSpPr>
        <p:spPr>
          <a:xfrm>
            <a:off x="7178715" y="3124200"/>
            <a:ext cx="1714517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914400"/>
            <a:ext cx="8726607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Неявно типизированную локальную переменную можно возвращать вызывающему методу, при условии, что возвращаемый тип этого метода совпадает с типом, лежащим в основе определенных с помощью var данных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1" y="2362200"/>
            <a:ext cx="4116449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static int GetAnIntValue()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var retVal = 9;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return retVal;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0" y="2286000"/>
            <a:ext cx="4381558" cy="1600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Локальным переменным, объявленным с помощью ключевого слова var, не допускается присваивать в качестве начального значения null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226951" y="4648200"/>
            <a:ext cx="3067158" cy="99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some</a:t>
            </a:r>
            <a:r>
              <a:rPr lang="ru-RU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Obj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null; </a:t>
            </a:r>
          </a:p>
        </p:txBody>
      </p:sp>
      <p:sp>
        <p:nvSpPr>
          <p:cNvPr id="13" name="Explosion 1 12"/>
          <p:cNvSpPr/>
          <p:nvPr/>
        </p:nvSpPr>
        <p:spPr>
          <a:xfrm>
            <a:off x="2729106" y="4343400"/>
            <a:ext cx="1614294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31824" y="2413934"/>
            <a:ext cx="7902575" cy="2235997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ru-RU" sz="4800" b="1" dirty="0">
                <a:solidFill>
                  <a:schemeClr val="accent2">
                    <a:lumMod val="50000"/>
                  </a:schemeClr>
                </a:solidFill>
              </a:rPr>
              <a:t>Основы типов</a:t>
            </a:r>
            <a:endParaRPr lang="en-US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4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Объявление и присваивание переменных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419601" y="3505200"/>
            <a:ext cx="4533957" cy="1600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Int2 = 0;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 anotherInt =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String2 = "Wake up!";</a:t>
            </a:r>
          </a:p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26952" y="1371600"/>
            <a:ext cx="3964048" cy="190613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Значение неявно типизированной локальной переменной может быть присвоено другим переменным, причем как неявно, так и явно типизированным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4419601" y="1448937"/>
            <a:ext cx="4533958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(int?)null;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78;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 </a:t>
            </a:r>
          </a:p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Car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new Car();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Car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null;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Область видимости переменной</a:t>
            </a:r>
          </a:p>
        </p:txBody>
      </p:sp>
      <p:sp>
        <p:nvSpPr>
          <p:cNvPr id="13" name="Flowchart: Document 12"/>
          <p:cNvSpPr/>
          <p:nvPr/>
        </p:nvSpPr>
        <p:spPr>
          <a:xfrm>
            <a:off x="381000" y="1295400"/>
            <a:ext cx="3733801" cy="1524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if (length &gt; 10)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int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area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= length * length;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26953" y="1066800"/>
            <a:ext cx="3153875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 marL="231775" indent="-231775">
              <a:buSzPct val="80000"/>
              <a:defRPr/>
            </a:pPr>
            <a:r>
              <a:rPr lang="ru-RU" dirty="0">
                <a:latin typeface="Consolas" charset="0"/>
                <a:ea typeface="Consolas" charset="0"/>
                <a:cs typeface="Consolas" charset="0"/>
              </a:rPr>
              <a:t>Block scope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457200" y="2743200"/>
            <a:ext cx="3657599" cy="1524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void ShowName()</a:t>
            </a: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string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= "Bob";</a:t>
            </a: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179388" algn="ctr"/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26951" y="2438400"/>
            <a:ext cx="3091150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>
              <a:defRPr/>
            </a:pPr>
            <a:r>
              <a:rPr lang="ru-RU" dirty="0">
                <a:latin typeface="Consolas" charset="0"/>
                <a:ea typeface="Consolas" charset="0"/>
                <a:cs typeface="Consolas" charset="0"/>
              </a:rPr>
              <a:t>Procedure scope</a:t>
            </a:r>
          </a:p>
        </p:txBody>
      </p:sp>
      <p:sp>
        <p:nvSpPr>
          <p:cNvPr id="17" name="Flowchart: Document 16"/>
          <p:cNvSpPr/>
          <p:nvPr/>
        </p:nvSpPr>
        <p:spPr>
          <a:xfrm>
            <a:off x="457200" y="4343400"/>
            <a:ext cx="3657600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private string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void SetString() 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= "Hello World!";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179388" algn="just"/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228600" y="4038600"/>
            <a:ext cx="2943225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>
              <a:defRPr/>
            </a:pPr>
            <a:r>
              <a:rPr lang="ru-RU" dirty="0">
                <a:latin typeface="Consolas" charset="0"/>
                <a:ea typeface="Consolas" charset="0"/>
                <a:cs typeface="Consolas" charset="0"/>
              </a:rPr>
              <a:t>Class scope</a:t>
            </a:r>
          </a:p>
        </p:txBody>
      </p:sp>
      <p:sp>
        <p:nvSpPr>
          <p:cNvPr id="19" name="Flowchart: Document 18"/>
          <p:cNvSpPr/>
          <p:nvPr/>
        </p:nvSpPr>
        <p:spPr>
          <a:xfrm>
            <a:off x="4276091" y="914400"/>
            <a:ext cx="4677467" cy="510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class CreateMessage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ru-RU" sz="1600" b="1" dirty="0" err="1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= "Hello";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. . .</a:t>
            </a: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ru-RU" sz="1600" dirty="0" err="1">
                <a:latin typeface="Consolas" charset="0"/>
                <a:ea typeface="Consolas" charset="0"/>
                <a:cs typeface="Consolas" charset="0"/>
              </a:rPr>
              <a:t>DisplayMessage</a:t>
            </a: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public void ShowMessage()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CreateMessage newMessage 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 = new CreateMessage();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MessageBox.Show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(newMessage.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}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114799" y="838200"/>
            <a:ext cx="3114951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>
              <a:defRPr/>
            </a:pPr>
            <a:r>
              <a:rPr lang="ru-RU" dirty="0">
                <a:latin typeface="Consolas" charset="0"/>
                <a:ea typeface="Consolas" charset="0"/>
                <a:cs typeface="Consolas" charset="0"/>
              </a:rPr>
              <a:t>Namespace scope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 типов данных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951" y="1435501"/>
            <a:ext cx="8726607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0" name="Rounded Rectangle 4"/>
          <p:cNvSpPr/>
          <p:nvPr/>
        </p:nvSpPr>
        <p:spPr>
          <a:xfrm>
            <a:off x="290526" y="1483858"/>
            <a:ext cx="8599457" cy="893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 требует особых синтаксических конструкций и осуществляется компилятором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6950" y="710716"/>
            <a:ext cx="8726607" cy="5149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ounded Rectangle 4"/>
          <p:cNvSpPr/>
          <p:nvPr/>
        </p:nvSpPr>
        <p:spPr>
          <a:xfrm>
            <a:off x="254367" y="735853"/>
            <a:ext cx="8671774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Неявное преобразование (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implicit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conversion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290526" y="2971800"/>
            <a:ext cx="8596669" cy="1323193"/>
            <a:chOff x="286909" y="4517400"/>
            <a:chExt cx="8596669" cy="1323193"/>
          </a:xfrm>
        </p:grpSpPr>
        <p:sp>
          <p:nvSpPr>
            <p:cNvPr id="78" name="Rectangle 77"/>
            <p:cNvSpPr/>
            <p:nvPr/>
          </p:nvSpPr>
          <p:spPr>
            <a:xfrm>
              <a:off x="286909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byte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79" name="Straight Arrow Connector 78"/>
            <p:cNvCxnSpPr>
              <a:stCxn id="78" idx="3"/>
              <a:endCxn id="80" idx="1"/>
            </p:cNvCxnSpPr>
            <p:nvPr/>
          </p:nvCxnSpPr>
          <p:spPr>
            <a:xfrm>
              <a:off x="1234778" y="4739549"/>
              <a:ext cx="330739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1565517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ushort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843977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uint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22437" y="4517400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ulong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86909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sbyte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565517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short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843976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int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144599" y="5413690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long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400897" y="4944303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float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58854" y="4944302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double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817432" y="4938841"/>
              <a:ext cx="1066146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decimal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91" name="Straight Arrow Connector 90"/>
            <p:cNvCxnSpPr>
              <a:stCxn id="78" idx="3"/>
              <a:endCxn id="84" idx="0"/>
            </p:cNvCxnSpPr>
            <p:nvPr/>
          </p:nvCxnSpPr>
          <p:spPr>
            <a:xfrm>
              <a:off x="1234778" y="4739549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0" idx="3"/>
              <a:endCxn id="81" idx="1"/>
            </p:cNvCxnSpPr>
            <p:nvPr/>
          </p:nvCxnSpPr>
          <p:spPr>
            <a:xfrm>
              <a:off x="2513386" y="4739549"/>
              <a:ext cx="330591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1" idx="3"/>
              <a:endCxn id="82" idx="1"/>
            </p:cNvCxnSpPr>
            <p:nvPr/>
          </p:nvCxnSpPr>
          <p:spPr>
            <a:xfrm flipV="1">
              <a:off x="3791846" y="4730852"/>
              <a:ext cx="330591" cy="869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3" idx="3"/>
              <a:endCxn id="84" idx="1"/>
            </p:cNvCxnSpPr>
            <p:nvPr/>
          </p:nvCxnSpPr>
          <p:spPr>
            <a:xfrm>
              <a:off x="1234778" y="5624116"/>
              <a:ext cx="330739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84" idx="3"/>
              <a:endCxn id="85" idx="1"/>
            </p:cNvCxnSpPr>
            <p:nvPr/>
          </p:nvCxnSpPr>
          <p:spPr>
            <a:xfrm>
              <a:off x="2513386" y="5624116"/>
              <a:ext cx="330590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85" idx="3"/>
              <a:endCxn id="86" idx="1"/>
            </p:cNvCxnSpPr>
            <p:nvPr/>
          </p:nvCxnSpPr>
          <p:spPr>
            <a:xfrm>
              <a:off x="3791845" y="5624116"/>
              <a:ext cx="352754" cy="302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>
              <a:off x="2535400" y="4752691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>
              <a:off x="3790373" y="4739548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82" idx="3"/>
              <a:endCxn id="90" idx="0"/>
            </p:cNvCxnSpPr>
            <p:nvPr/>
          </p:nvCxnSpPr>
          <p:spPr>
            <a:xfrm>
              <a:off x="5070306" y="4730852"/>
              <a:ext cx="3280199" cy="207989"/>
            </a:xfrm>
            <a:prstGeom prst="bent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Elbow Connector 116"/>
            <p:cNvCxnSpPr>
              <a:stCxn id="86" idx="3"/>
              <a:endCxn id="90" idx="2"/>
            </p:cNvCxnSpPr>
            <p:nvPr/>
          </p:nvCxnSpPr>
          <p:spPr>
            <a:xfrm flipV="1">
              <a:off x="5092468" y="5365744"/>
              <a:ext cx="3258037" cy="261398"/>
            </a:xfrm>
            <a:prstGeom prst="bent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endCxn id="87" idx="0"/>
            </p:cNvCxnSpPr>
            <p:nvPr/>
          </p:nvCxnSpPr>
          <p:spPr>
            <a:xfrm>
              <a:off x="5870455" y="4752691"/>
              <a:ext cx="4377" cy="19161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endCxn id="87" idx="2"/>
            </p:cNvCxnSpPr>
            <p:nvPr/>
          </p:nvCxnSpPr>
          <p:spPr>
            <a:xfrm flipV="1">
              <a:off x="5870455" y="5371206"/>
              <a:ext cx="4377" cy="252909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V="1">
              <a:off x="6348766" y="5171917"/>
              <a:ext cx="330591" cy="869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8365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 типов данных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8697" y="1453927"/>
            <a:ext cx="8726606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0" name="Rounded Rectangle 4"/>
          <p:cNvSpPr/>
          <p:nvPr/>
        </p:nvSpPr>
        <p:spPr>
          <a:xfrm>
            <a:off x="279267" y="1653218"/>
            <a:ext cx="8599456" cy="5920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Требует, чтобы был написан код для выполнения преобразования, которое, в противном случае, может привести к потере информации или ошибке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09366" y="578825"/>
            <a:ext cx="8744191" cy="6682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ounded Rectangle 4"/>
          <p:cNvSpPr/>
          <p:nvPr/>
        </p:nvSpPr>
        <p:spPr>
          <a:xfrm>
            <a:off x="279267" y="679097"/>
            <a:ext cx="8599456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Явное преобразование (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explicit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conversion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), требует операции приведение (casting)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38919" y="2651412"/>
            <a:ext cx="8639804" cy="3581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DataType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variableName1 = (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DataType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)variableName2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possibleInt = "1234";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count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Convert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.ToInt32(possibleInt);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number = 1234;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numberString = number.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ToString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. . . 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number = 0;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numberString = "1234";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if (int.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TryParse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(numberString, out number))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{// Conversion succeeded, number now equals 1234}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Константы и переменные только для чтения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01552" y="1334690"/>
            <a:ext cx="8752006" cy="148471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2" name="Rounded Rectangle 4"/>
          <p:cNvSpPr/>
          <p:nvPr/>
        </p:nvSpPr>
        <p:spPr>
          <a:xfrm>
            <a:off x="277751" y="1483736"/>
            <a:ext cx="7865401" cy="114996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Используются только для хранения неизменяемых данных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Объявляются с помощью ключевого слова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const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Значение можно  инициализировать только во время разработки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952" y="749563"/>
            <a:ext cx="8726606" cy="5149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ounded Rectangle 4"/>
          <p:cNvSpPr/>
          <p:nvPr/>
        </p:nvSpPr>
        <p:spPr>
          <a:xfrm>
            <a:off x="254369" y="774700"/>
            <a:ext cx="8671773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Константы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07413" y="3048000"/>
            <a:ext cx="8746145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const DataType variableName = 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const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double PI = 3.14159;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radius = 5;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double area = PI * radius * radius;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double circumference = 2 * PI * radius;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Константы и переменные только для чтения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6951" y="1370303"/>
            <a:ext cx="8726606" cy="136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2" name="Rounded Rectangle 4"/>
          <p:cNvSpPr/>
          <p:nvPr/>
        </p:nvSpPr>
        <p:spPr>
          <a:xfrm>
            <a:off x="381000" y="1479922"/>
            <a:ext cx="7882202" cy="114996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Используются только для хранения неизменяемых данных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Объявляются с помощью ключевого слова readonly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Значение можно  инициализировать во время выполнения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951" y="686451"/>
            <a:ext cx="8726607" cy="5149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ounded Rectangle 4"/>
          <p:cNvSpPr/>
          <p:nvPr/>
        </p:nvSpPr>
        <p:spPr>
          <a:xfrm>
            <a:off x="381000" y="711588"/>
            <a:ext cx="4732575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latin typeface="Calibri" charset="0"/>
                <a:ea typeface="Calibri" charset="0"/>
                <a:cs typeface="Calibri" charset="0"/>
              </a:rPr>
              <a:t>Переменные только для чтения (read-only)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26951" y="2902559"/>
            <a:ext cx="8726606" cy="128844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readonly DataType variableName = Value;</a:t>
            </a:r>
          </a:p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readonly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string currentDateTime =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DateTime.Now.ToString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();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31824" y="2413934"/>
            <a:ext cx="7902575" cy="2235997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accent2">
                    <a:lumMod val="50000"/>
                  </a:schemeClr>
                </a:solidFill>
              </a:rPr>
              <a:t>Выражения, операции, операторы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439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выражений и операций в С#. Выражения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838200"/>
            <a:ext cx="8726607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Выражения фундаментальная конструкция, используемая для вычисления и управления данными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752600"/>
            <a:ext cx="8726607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Выражения являются комбинацией операндов и операций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52351" y="2514600"/>
            <a:ext cx="8701207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a + 1</a:t>
            </a:r>
          </a:p>
          <a:p>
            <a:pPr>
              <a:defRPr/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(a + b) / 2</a:t>
            </a:r>
          </a:p>
          <a:p>
            <a:pPr>
              <a:defRPr/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"Answer: " + c.ToString()</a:t>
            </a:r>
          </a:p>
          <a:p>
            <a:pPr>
              <a:defRPr/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b * System.Math.Tan(theta)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выражений и операций в С#. Операции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2" y="864981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Арифметические  +, -, *, /,%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2" y="1611618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Инкремент, декремент  ++, --</a:t>
            </a:r>
          </a:p>
        </p:txBody>
      </p:sp>
      <p:sp>
        <p:nvSpPr>
          <p:cNvPr id="8" name="Freeform 7"/>
          <p:cNvSpPr/>
          <p:nvPr/>
        </p:nvSpPr>
        <p:spPr>
          <a:xfrm>
            <a:off x="214252" y="2358255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Сравнение  ==,! =, &lt;,&gt;, &lt;=, &lt;=, is</a:t>
            </a:r>
          </a:p>
        </p:txBody>
      </p:sp>
      <p:sp>
        <p:nvSpPr>
          <p:cNvPr id="9" name="Freeform 8"/>
          <p:cNvSpPr/>
          <p:nvPr/>
        </p:nvSpPr>
        <p:spPr>
          <a:xfrm>
            <a:off x="226952" y="3108497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Логические/битовые  &amp;, |, ^, &amp;&amp;, !, | |</a:t>
            </a:r>
          </a:p>
        </p:txBody>
      </p:sp>
      <p:sp>
        <p:nvSpPr>
          <p:cNvPr id="10" name="Freeform 9"/>
          <p:cNvSpPr/>
          <p:nvPr/>
        </p:nvSpPr>
        <p:spPr>
          <a:xfrm>
            <a:off x="239652" y="3858997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Индексация  []</a:t>
            </a:r>
          </a:p>
        </p:txBody>
      </p:sp>
      <p:sp>
        <p:nvSpPr>
          <p:cNvPr id="11" name="Freeform 10"/>
          <p:cNvSpPr/>
          <p:nvPr/>
        </p:nvSpPr>
        <p:spPr>
          <a:xfrm>
            <a:off x="214252" y="4616487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Приведение   (), as</a:t>
            </a:r>
          </a:p>
        </p:txBody>
      </p:sp>
      <p:sp>
        <p:nvSpPr>
          <p:cNvPr id="12" name="Freeform 11"/>
          <p:cNvSpPr/>
          <p:nvPr/>
        </p:nvSpPr>
        <p:spPr>
          <a:xfrm>
            <a:off x="226952" y="5373978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Присваивание  =, + =, -=, *=, =,% = . . .</a:t>
            </a:r>
          </a:p>
        </p:txBody>
      </p:sp>
      <p:sp>
        <p:nvSpPr>
          <p:cNvPr id="14" name="Freeform 13"/>
          <p:cNvSpPr/>
          <p:nvPr/>
        </p:nvSpPr>
        <p:spPr>
          <a:xfrm>
            <a:off x="4590255" y="841502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Битовый сдвиг  &lt;&lt;, &gt;&gt;</a:t>
            </a:r>
          </a:p>
        </p:txBody>
      </p:sp>
      <p:sp>
        <p:nvSpPr>
          <p:cNvPr id="15" name="Freeform 14"/>
          <p:cNvSpPr/>
          <p:nvPr/>
        </p:nvSpPr>
        <p:spPr>
          <a:xfrm>
            <a:off x="4590255" y="1611682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Информация о типе SizeOf, TypeOf</a:t>
            </a:r>
          </a:p>
        </p:txBody>
      </p:sp>
      <p:sp>
        <p:nvSpPr>
          <p:cNvPr id="16" name="Freeform 15"/>
          <p:cNvSpPr/>
          <p:nvPr/>
        </p:nvSpPr>
        <p:spPr>
          <a:xfrm>
            <a:off x="4590255" y="2397060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Конкатенация и удаление делегатов +, -</a:t>
            </a:r>
          </a:p>
        </p:txBody>
      </p:sp>
      <p:sp>
        <p:nvSpPr>
          <p:cNvPr id="17" name="Freeform 16"/>
          <p:cNvSpPr/>
          <p:nvPr/>
        </p:nvSpPr>
        <p:spPr>
          <a:xfrm>
            <a:off x="4602955" y="3182438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Контроль за переполнением  checked, unchecked </a:t>
            </a:r>
          </a:p>
        </p:txBody>
      </p:sp>
      <p:sp>
        <p:nvSpPr>
          <p:cNvPr id="18" name="Freeform 17"/>
          <p:cNvSpPr/>
          <p:nvPr/>
        </p:nvSpPr>
        <p:spPr>
          <a:xfrm>
            <a:off x="4602955" y="3967816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Разыменования и получения адреса *, -&gt;, [ ], &amp;</a:t>
            </a:r>
          </a:p>
        </p:txBody>
      </p:sp>
      <p:sp>
        <p:nvSpPr>
          <p:cNvPr id="19" name="Freeform 18"/>
          <p:cNvSpPr/>
          <p:nvPr/>
        </p:nvSpPr>
        <p:spPr>
          <a:xfrm>
            <a:off x="4602955" y="4797314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Условная  ?: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выражений и операций в С#. Приоритет операций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304800" y="762000"/>
            <a:ext cx="8610600" cy="5585870"/>
            <a:chOff x="838200" y="751275"/>
            <a:chExt cx="7658100" cy="5585870"/>
          </a:xfrm>
        </p:grpSpPr>
        <p:sp>
          <p:nvSpPr>
            <p:cNvPr id="4" name="Freeform 3"/>
            <p:cNvSpPr/>
            <p:nvPr/>
          </p:nvSpPr>
          <p:spPr>
            <a:xfrm>
              <a:off x="4191000" y="751275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++, -- (префиксные), +, - (унарные), !, ~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4216400" y="1176106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*, /, %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4216400" y="1598769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+, -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229100" y="2044137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&lt;&lt;, &gt;&gt;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229100" y="2466800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&lt;, &gt;, &lt;=, &gt;=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229100" y="2882339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==, !=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4229100" y="3301991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&amp;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4229100" y="3747179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^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4229100" y="4204732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|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229100" y="4656778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&amp;&amp;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216400" y="5108824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||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4203700" y="5565527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операции присваивания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4216400" y="6010895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++, -- (постфиксные)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8200" y="914400"/>
              <a:ext cx="2514600" cy="4572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 algn="ctr"/>
              <a:r>
                <a:rPr lang="ru-RU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Наивысший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838200" y="5410200"/>
              <a:ext cx="2514600" cy="4572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 algn="ctr"/>
              <a:r>
                <a:rPr lang="ru-RU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Самый низкий</a:t>
              </a:r>
            </a:p>
          </p:txBody>
        </p:sp>
        <p:sp>
          <p:nvSpPr>
            <p:cNvPr id="8" name="Up-Down Arrow 7"/>
            <p:cNvSpPr/>
            <p:nvPr/>
          </p:nvSpPr>
          <p:spPr>
            <a:xfrm>
              <a:off x="1828800" y="1600200"/>
              <a:ext cx="533400" cy="3657600"/>
            </a:xfrm>
            <a:prstGeom prst="upDown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 algn="ctr"/>
              <a:endParaRPr lang="ru-RU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типов</a:t>
            </a:r>
            <a:endParaRPr lang="en-US" dirty="0"/>
          </a:p>
        </p:txBody>
      </p:sp>
      <p:sp>
        <p:nvSpPr>
          <p:cNvPr id="3" name="Rounded Rectangle 8"/>
          <p:cNvSpPr/>
          <p:nvPr/>
        </p:nvSpPr>
        <p:spPr>
          <a:xfrm>
            <a:off x="266387" y="762001"/>
            <a:ext cx="8676280" cy="8381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 – это именованная абстракция, предназначенная для повторного использования.</a:t>
            </a:r>
          </a:p>
        </p:txBody>
      </p:sp>
      <p:sp>
        <p:nvSpPr>
          <p:cNvPr id="4" name="Rounded Rectangle 23"/>
          <p:cNvSpPr/>
          <p:nvPr/>
        </p:nvSpPr>
        <p:spPr>
          <a:xfrm>
            <a:off x="228600" y="1783376"/>
            <a:ext cx="8686800" cy="10360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Языки программирования содержат синтаксические конструкции, предназначенные для создания типов (язык С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# -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классы, структуры, перечисления, интерфейсы, делегаты).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28600" y="2971800"/>
            <a:ext cx="86868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Каждая конструкция некоторым образом отображает принципы определения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типов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CLR.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Тип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– это именованная абстракция, пригодная для повторного использования. Описание типов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находится в метаданных модуля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6" name="Rounded Rectangle 24"/>
          <p:cNvSpPr/>
          <p:nvPr/>
        </p:nvSpPr>
        <p:spPr>
          <a:xfrm>
            <a:off x="256309" y="4343400"/>
            <a:ext cx="86868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типа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состоит из трех частей – имени сборки, необязательного префикса, обозначающего имя пространства имен и локального имени типа.</a:t>
            </a:r>
          </a:p>
        </p:txBody>
      </p:sp>
    </p:spTree>
    <p:extLst>
      <p:ext uri="{BB962C8B-B14F-4D97-AF65-F5344CB8AC3E}">
        <p14:creationId xmlns:p14="http://schemas.microsoft.com/office/powerpoint/2010/main" val="67382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Сокращенная форма (</a:t>
            </a:r>
            <a:r>
              <a:rPr lang="ru-RU" dirty="0" err="1"/>
              <a:t>one-way</a:t>
            </a:r>
            <a:r>
              <a:rPr lang="ru-RU" dirty="0"/>
              <a:t> </a:t>
            </a:r>
            <a:r>
              <a:rPr lang="ru-RU" dirty="0" err="1"/>
              <a:t>if</a:t>
            </a:r>
            <a:r>
              <a:rPr lang="ru-RU" dirty="0"/>
              <a:t>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1295400"/>
            <a:ext cx="8726607" cy="24384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 [code to execute]</a:t>
            </a:r>
          </a:p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</a:t>
            </a: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true]</a:t>
            </a: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79388" algn="ctr"/>
            <a:endParaRPr lang="ru-RU" sz="16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2000" y="990600"/>
            <a:ext cx="20574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1" y="3962400"/>
            <a:ext cx="8726607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if (a &gt; 50)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greater than 50 here.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2000" y="3810000"/>
            <a:ext cx="1371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Сокращенная форма (</a:t>
            </a:r>
            <a:r>
              <a:rPr lang="ru-RU" dirty="0" err="1"/>
              <a:t>one-way</a:t>
            </a:r>
            <a:r>
              <a:rPr lang="ru-RU" dirty="0"/>
              <a:t> </a:t>
            </a:r>
            <a:r>
              <a:rPr lang="ru-RU" dirty="0" err="1"/>
              <a:t>if</a:t>
            </a:r>
            <a:r>
              <a:rPr lang="ru-RU" dirty="0"/>
              <a:t>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822812"/>
            <a:ext cx="8726607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ru-RU" dirty="0">
                <a:latin typeface="Calibri" charset="0"/>
                <a:ea typeface="Calibri" charset="0"/>
                <a:cs typeface="Calibri" charset="0"/>
              </a:rPr>
              <a:t>С# предлагает две логические операции: логическая операция AND, которая представлена знаком операции «&amp;&amp;» и логическая операция OR, которая представлена знаком операции «||»</a:t>
            </a:r>
            <a:endParaRPr lang="ru-RU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6951" y="2196152"/>
            <a:ext cx="8726607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validPercentage;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(percent &gt;= 0 &amp;&amp; percent &lt;= 100)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validPercentage = true;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1" y="4648200"/>
            <a:ext cx="8726607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invalidPercentage;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(percent &lt; 0 || percent &gt; 100)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invalidPercentage = true;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Flowchart: Document 6"/>
          <p:cNvSpPr/>
          <p:nvPr/>
        </p:nvSpPr>
        <p:spPr>
          <a:xfrm>
            <a:off x="226951" y="3810000"/>
            <a:ext cx="8726607" cy="76200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validPercentage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percent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&gt;= 0 &amp;&amp;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percent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&lt;= 100;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Полная форма (</a:t>
            </a:r>
            <a:r>
              <a:rPr lang="ru-RU" dirty="0" err="1"/>
              <a:t>either-or</a:t>
            </a:r>
            <a:r>
              <a:rPr lang="ru-RU" dirty="0"/>
              <a:t> if)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1143000"/>
            <a:ext cx="8726607" cy="24384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true]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false]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39652" y="762000"/>
            <a:ext cx="21336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1" y="3733800"/>
            <a:ext cx="8726607" cy="2514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(a &gt; 50)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greater than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less than or equal to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39652" y="3352800"/>
            <a:ext cx="21336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Полная форма (</a:t>
            </a:r>
            <a:r>
              <a:rPr lang="ru-RU" dirty="0" err="1"/>
              <a:t>either-or</a:t>
            </a:r>
            <a:r>
              <a:rPr lang="ru-RU" dirty="0"/>
              <a:t> </a:t>
            </a:r>
            <a:r>
              <a:rPr lang="ru-RU" dirty="0" err="1"/>
              <a:t>if</a:t>
            </a:r>
            <a:r>
              <a:rPr lang="ru-RU" dirty="0"/>
              <a:t>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914400"/>
            <a:ext cx="8688448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charset="0"/>
                <a:ea typeface="Calibri" charset="0"/>
                <a:cs typeface="Calibri" charset="0"/>
              </a:rPr>
              <a:t>Использование тернарной операции «?:» - альтернатива использованию полной формы оператора if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1" y="3886200"/>
            <a:ext cx="8688449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string carColor = "green";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string response = carColor == "red" ? "You have a red car" : "You do not have a red car";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4800" y="3505200"/>
            <a:ext cx="1371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1" y="2352533"/>
            <a:ext cx="8726607" cy="8382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Type result = [condition] ? [true expression] : [false expression]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8448" y="2047733"/>
            <a:ext cx="19050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Л</a:t>
            </a:r>
            <a:r>
              <a:rPr lang="ru-RU" dirty="0">
                <a:latin typeface="HelveticaLTStd-Roman"/>
                <a:cs typeface="Consolas" pitchFamily="49" charset="0"/>
              </a:rPr>
              <a:t>есенка if else if…(multiple-outcome if)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1524000"/>
            <a:ext cx="8726607" cy="38100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true]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else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([condition2])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false and condition2 is true]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and condition2 are both false]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143000"/>
            <a:ext cx="1982848" cy="55728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Л</a:t>
            </a:r>
            <a:r>
              <a:rPr lang="ru-RU" dirty="0">
                <a:latin typeface="HelveticaLTStd-Roman"/>
                <a:cs typeface="Consolas" pitchFamily="49" charset="0"/>
              </a:rPr>
              <a:t>есенка </a:t>
            </a:r>
            <a:r>
              <a:rPr lang="ru-RU" dirty="0" err="1">
                <a:latin typeface="HelveticaLTStd-Roman"/>
                <a:cs typeface="Consolas" pitchFamily="49" charset="0"/>
              </a:rPr>
              <a:t>if</a:t>
            </a:r>
            <a:r>
              <a:rPr lang="ru-RU" dirty="0">
                <a:latin typeface="HelveticaLTStd-Roman"/>
                <a:cs typeface="Consolas" pitchFamily="49" charset="0"/>
              </a:rPr>
              <a:t> </a:t>
            </a:r>
            <a:r>
              <a:rPr lang="ru-RU" dirty="0" err="1">
                <a:latin typeface="HelveticaLTStd-Roman"/>
                <a:cs typeface="Consolas" pitchFamily="49" charset="0"/>
              </a:rPr>
              <a:t>else</a:t>
            </a:r>
            <a:r>
              <a:rPr lang="ru-RU" dirty="0">
                <a:latin typeface="HelveticaLTStd-Roman"/>
                <a:cs typeface="Consolas" pitchFamily="49" charset="0"/>
              </a:rPr>
              <a:t> </a:t>
            </a:r>
            <a:r>
              <a:rPr lang="ru-RU" dirty="0" err="1">
                <a:latin typeface="HelveticaLTStd-Roman"/>
                <a:cs typeface="Consolas" pitchFamily="49" charset="0"/>
              </a:rPr>
              <a:t>if</a:t>
            </a:r>
            <a:r>
              <a:rPr lang="ru-RU" dirty="0">
                <a:latin typeface="HelveticaLTStd-Roman"/>
                <a:cs typeface="Consolas" pitchFamily="49" charset="0"/>
              </a:rPr>
              <a:t>…(</a:t>
            </a:r>
            <a:r>
              <a:rPr lang="ru-RU" dirty="0" err="1">
                <a:latin typeface="HelveticaLTStd-Roman"/>
                <a:cs typeface="Consolas" pitchFamily="49" charset="0"/>
              </a:rPr>
              <a:t>multiple-outcome</a:t>
            </a:r>
            <a:r>
              <a:rPr lang="ru-RU" dirty="0">
                <a:latin typeface="HelveticaLTStd-Roman"/>
                <a:cs typeface="Consolas" pitchFamily="49" charset="0"/>
              </a:rPr>
              <a:t> </a:t>
            </a:r>
            <a:r>
              <a:rPr lang="ru-RU" dirty="0" err="1">
                <a:latin typeface="HelveticaLTStd-Roman"/>
                <a:cs typeface="Consolas" pitchFamily="49" charset="0"/>
              </a:rPr>
              <a:t>if</a:t>
            </a:r>
            <a:r>
              <a:rPr lang="ru-RU" dirty="0">
                <a:latin typeface="HelveticaLTStd-Roman"/>
                <a:cs typeface="Consolas" pitchFamily="49" charset="0"/>
              </a:rPr>
              <a:t>)</a:t>
            </a:r>
            <a:endParaRPr lang="ru-RU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6951" y="1371600"/>
            <a:ext cx="8726607" cy="4343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(a &gt; 50)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greater than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 if (a &gt; 10)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Add code to execute if a is greater than 10 and less than  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or equal to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 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less than or equal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//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to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26951" y="914400"/>
            <a:ext cx="2211448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выбора </a:t>
            </a:r>
            <a:r>
              <a:rPr lang="en-US" dirty="0"/>
              <a:t>s</a:t>
            </a:r>
            <a:r>
              <a:rPr lang="ru-RU" dirty="0" err="1"/>
              <a:t>witch</a:t>
            </a: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226952" y="1371600"/>
            <a:ext cx="4268848" cy="38100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switch ([expression to check])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[test1]: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[exit case statement]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[test2]: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[exit case statement]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[exit case statement]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143000"/>
            <a:ext cx="20590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038600" y="1335206"/>
            <a:ext cx="4914959" cy="4648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swith(a)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case 0: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Executed if a is 0.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break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1: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2: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3: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Executed if a is 1, 2, or 3.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break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Executed if a is any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other value.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break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14800" y="1143000"/>
            <a:ext cx="1371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выбора </a:t>
            </a:r>
            <a:r>
              <a:rPr lang="en-US" dirty="0" err="1"/>
              <a:t>s</a:t>
            </a:r>
            <a:r>
              <a:rPr lang="ru-RU" dirty="0" err="1"/>
              <a:t>witch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208696" y="685800"/>
            <a:ext cx="8726607" cy="563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int caseSwitch = 1;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switch (caseSwitch)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case 1: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Console.WriteLine("Case 1");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case 2: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Console.WriteLine("Case 2");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case 7 - 4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Console.WriteLine("Case 3");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case 4: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while (true)</a:t>
            </a: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	{</a:t>
            </a: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             Console.WriteLine("Endless looping. . . .");</a:t>
            </a: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	}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 Console.WriteLine("Default case");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342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2" y="708512"/>
            <a:ext cx="5335648" cy="2209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блок кода в операторе switch должен заканчиваться оператором, который явно завершает конструкцию ([exit case statement]). Если опустить этот оператор, созникнет ошибка компиляции. В качестве таких оператов можно использовать: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выбора </a:t>
            </a:r>
            <a:r>
              <a:rPr lang="en-US" dirty="0" err="1"/>
              <a:t>s</a:t>
            </a:r>
            <a:r>
              <a:rPr lang="ru-RU" dirty="0" err="1"/>
              <a:t>witch</a:t>
            </a:r>
            <a:endParaRPr lang="ru-RU" dirty="0"/>
          </a:p>
        </p:txBody>
      </p:sp>
      <p:sp>
        <p:nvSpPr>
          <p:cNvPr id="6" name="Freeform 5"/>
          <p:cNvSpPr/>
          <p:nvPr/>
        </p:nvSpPr>
        <p:spPr>
          <a:xfrm>
            <a:off x="5714999" y="7620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break;</a:t>
            </a:r>
            <a:r>
              <a:rPr lang="ru-RU" sz="1800" b="0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714999" y="14145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goto case [testX];</a:t>
            </a:r>
            <a:r>
              <a:rPr lang="ru-RU" sz="1800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</p:txBody>
      </p:sp>
      <p:sp>
        <p:nvSpPr>
          <p:cNvPr id="8" name="Freeform 7"/>
          <p:cNvSpPr/>
          <p:nvPr/>
        </p:nvSpPr>
        <p:spPr>
          <a:xfrm>
            <a:off x="5714999" y="20625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return;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714999" y="27105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throw;</a:t>
            </a:r>
            <a:r>
              <a:rPr lang="en-US" sz="1800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26952" y="3048000"/>
            <a:ext cx="5335648" cy="3429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switch(carColor.ToLower())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case "red":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// Red car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case "blue":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// Blue car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// Unknown car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Рекомендации по использованию операторов выбора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1" y="8005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конструкцию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если существует одно условие, осуществляющее контроль за исполнением одного блока кода </a:t>
            </a:r>
          </a:p>
        </p:txBody>
      </p:sp>
      <p:sp>
        <p:nvSpPr>
          <p:cNvPr id="6" name="Freeform 5"/>
          <p:cNvSpPr/>
          <p:nvPr/>
        </p:nvSpPr>
        <p:spPr>
          <a:xfrm>
            <a:off x="226951" y="18778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конструкцию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if/else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если существует одно условие, осуществляющее контроль за исполнением одного из двух блоков кода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1" y="29551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конструкцию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 else if...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для запуска одного из нескольких блоков кода на основе условий, которые состоят из нескольких переменных</a:t>
            </a:r>
          </a:p>
        </p:txBody>
      </p:sp>
      <p:sp>
        <p:nvSpPr>
          <p:cNvPr id="8" name="Freeform 7"/>
          <p:cNvSpPr/>
          <p:nvPr/>
        </p:nvSpPr>
        <p:spPr>
          <a:xfrm>
            <a:off x="226951" y="40324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вложенные конструкции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при более сложном анализе условий, состоящих из нескольких переменных</a:t>
            </a:r>
          </a:p>
        </p:txBody>
      </p:sp>
      <p:sp>
        <p:nvSpPr>
          <p:cNvPr id="9" name="Freeform 8"/>
          <p:cNvSpPr/>
          <p:nvPr/>
        </p:nvSpPr>
        <p:spPr>
          <a:xfrm>
            <a:off x="226951" y="51097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оператор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switch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для выполнения действий, основанных на возможных значения одной переменной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/>
        </p:nvGrpSpPr>
        <p:grpSpPr>
          <a:xfrm>
            <a:off x="419100" y="578825"/>
            <a:ext cx="8305800" cy="5486400"/>
            <a:chOff x="304800" y="609600"/>
            <a:chExt cx="8610600" cy="5715000"/>
          </a:xfrm>
        </p:grpSpPr>
        <p:sp>
          <p:nvSpPr>
            <p:cNvPr id="5" name="Rounded Rectangle 4"/>
            <p:cNvSpPr/>
            <p:nvPr/>
          </p:nvSpPr>
          <p:spPr>
            <a:xfrm>
              <a:off x="4800600" y="1371600"/>
              <a:ext cx="4114800" cy="4953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Reference Types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04800" y="1371600"/>
              <a:ext cx="4114800" cy="4953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Value Types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991372" y="609600"/>
              <a:ext cx="1237455" cy="381001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Object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600" y="1217573"/>
              <a:ext cx="1587500" cy="379373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Value Type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05400" y="1606392"/>
              <a:ext cx="1237455" cy="379373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String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54995" y="179445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SByte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54995" y="2224305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Int16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54994" y="26134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Int32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54993" y="3036679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Int64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54993" y="42898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Decimal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837927" y="4747607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Struct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828798" y="5248320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Enum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828798" y="5761414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Nullable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cxnSp>
          <p:nvCxnSpPr>
            <p:cNvPr id="38" name="Straight Connector 37"/>
            <p:cNvCxnSpPr>
              <a:endCxn id="9" idx="0"/>
            </p:cNvCxnSpPr>
            <p:nvPr/>
          </p:nvCxnSpPr>
          <p:spPr>
            <a:xfrm>
              <a:off x="5715000" y="1293773"/>
              <a:ext cx="9128" cy="31261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197100" y="1295400"/>
              <a:ext cx="35179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4572000" y="990603"/>
              <a:ext cx="0" cy="30317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8" idx="2"/>
            </p:cNvCxnSpPr>
            <p:nvPr/>
          </p:nvCxnSpPr>
          <p:spPr>
            <a:xfrm flipV="1">
              <a:off x="1371600" y="1596946"/>
              <a:ext cx="31750" cy="442285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371600" y="6018704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371600" y="5465316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endCxn id="32" idx="1"/>
            </p:cNvCxnSpPr>
            <p:nvPr/>
          </p:nvCxnSpPr>
          <p:spPr>
            <a:xfrm>
              <a:off x="1371600" y="4964603"/>
              <a:ext cx="466327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397795" y="443092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387475" y="4024309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385888" y="359272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385888" y="318480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1411288" y="2767381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397795" y="237200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397000" y="1931693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371600" y="4239306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/>
            <p:cNvSpPr/>
            <p:nvPr/>
          </p:nvSpPr>
          <p:spPr>
            <a:xfrm>
              <a:off x="3324224" y="4088603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Double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854993" y="3886200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Single</a:t>
              </a: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1397000" y="3809452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>
              <a:off x="3343672" y="3631933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Char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854993" y="34516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Boolean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1371600" y="3378614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411288" y="2960612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397000" y="2564241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397000" y="2158311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336925" y="1993964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Byte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336925" y="2424035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UInt16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324224" y="2823918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UInt32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324224" y="3228577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UInt64</a:t>
              </a:r>
            </a:p>
          </p:txBody>
        </p:sp>
        <p:cxnSp>
          <p:nvCxnSpPr>
            <p:cNvPr id="119" name="Straight Connector 118"/>
            <p:cNvCxnSpPr>
              <a:stCxn id="9" idx="2"/>
            </p:cNvCxnSpPr>
            <p:nvPr/>
          </p:nvCxnSpPr>
          <p:spPr>
            <a:xfrm>
              <a:off x="5724128" y="1985765"/>
              <a:ext cx="0" cy="3576835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Rounded Rectangle 119"/>
            <p:cNvSpPr/>
            <p:nvPr/>
          </p:nvSpPr>
          <p:spPr>
            <a:xfrm>
              <a:off x="6477000" y="5181600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Array Types</a:t>
              </a: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6477000" y="4246894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latin typeface="Consolas" charset="0"/>
                  <a:ea typeface="Consolas" charset="0"/>
                  <a:cs typeface="Consolas" charset="0"/>
                </a:rPr>
                <a:t>Class Types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6477000" y="3306600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Delegate Types</a:t>
              </a: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6477000" y="2366306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Interface Types</a:t>
              </a:r>
            </a:p>
          </p:txBody>
        </p:sp>
        <p:cxnSp>
          <p:nvCxnSpPr>
            <p:cNvPr id="126" name="Straight Connector 125"/>
            <p:cNvCxnSpPr>
              <a:endCxn id="120" idx="1"/>
            </p:cNvCxnSpPr>
            <p:nvPr/>
          </p:nvCxnSpPr>
          <p:spPr>
            <a:xfrm flipV="1">
              <a:off x="5715000" y="5540455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V="1">
              <a:off x="5733257" y="4611731"/>
              <a:ext cx="743743" cy="808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5724128" y="3688327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5715000" y="2747233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типов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операторов цикла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2" y="1015630"/>
            <a:ext cx="8688448" cy="614739"/>
          </a:xfrm>
          <a:custGeom>
            <a:avLst/>
            <a:gdLst>
              <a:gd name="connsiteX0" fmla="*/ 0 w 8610600"/>
              <a:gd name="connsiteY0" fmla="*/ 102459 h 614739"/>
              <a:gd name="connsiteX1" fmla="*/ 102459 w 8610600"/>
              <a:gd name="connsiteY1" fmla="*/ 0 h 614739"/>
              <a:gd name="connsiteX2" fmla="*/ 8508141 w 8610600"/>
              <a:gd name="connsiteY2" fmla="*/ 0 h 614739"/>
              <a:gd name="connsiteX3" fmla="*/ 8610600 w 8610600"/>
              <a:gd name="connsiteY3" fmla="*/ 102459 h 614739"/>
              <a:gd name="connsiteX4" fmla="*/ 8610600 w 8610600"/>
              <a:gd name="connsiteY4" fmla="*/ 512280 h 614739"/>
              <a:gd name="connsiteX5" fmla="*/ 8508141 w 8610600"/>
              <a:gd name="connsiteY5" fmla="*/ 614739 h 614739"/>
              <a:gd name="connsiteX6" fmla="*/ 102459 w 8610600"/>
              <a:gd name="connsiteY6" fmla="*/ 614739 h 614739"/>
              <a:gd name="connsiteX7" fmla="*/ 0 w 8610600"/>
              <a:gd name="connsiteY7" fmla="*/ 512280 h 614739"/>
              <a:gd name="connsiteX8" fmla="*/ 0 w 8610600"/>
              <a:gd name="connsiteY8" fmla="*/ 102459 h 61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614739">
                <a:moveTo>
                  <a:pt x="0" y="102459"/>
                </a:moveTo>
                <a:cubicBezTo>
                  <a:pt x="0" y="45872"/>
                  <a:pt x="45872" y="0"/>
                  <a:pt x="102459" y="0"/>
                </a:cubicBezTo>
                <a:lnTo>
                  <a:pt x="8508141" y="0"/>
                </a:lnTo>
                <a:cubicBezTo>
                  <a:pt x="8564728" y="0"/>
                  <a:pt x="8610600" y="45872"/>
                  <a:pt x="8610600" y="102459"/>
                </a:cubicBezTo>
                <a:lnTo>
                  <a:pt x="8610600" y="512280"/>
                </a:lnTo>
                <a:cubicBezTo>
                  <a:pt x="8610600" y="568867"/>
                  <a:pt x="8564728" y="614739"/>
                  <a:pt x="8508141" y="614739"/>
                </a:cubicBezTo>
                <a:lnTo>
                  <a:pt x="102459" y="614739"/>
                </a:lnTo>
                <a:cubicBezTo>
                  <a:pt x="45872" y="614739"/>
                  <a:pt x="0" y="568867"/>
                  <a:pt x="0" y="512280"/>
                </a:cubicBezTo>
                <a:lnTo>
                  <a:pt x="0" y="10245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8589" tIns="98589" rIns="98589" bIns="9858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 C# существует три типа операторов цикла</a:t>
            </a:r>
          </a:p>
        </p:txBody>
      </p:sp>
      <p:sp>
        <p:nvSpPr>
          <p:cNvPr id="6" name="Freeform 5"/>
          <p:cNvSpPr/>
          <p:nvPr/>
        </p:nvSpPr>
        <p:spPr>
          <a:xfrm>
            <a:off x="226952" y="1817569"/>
            <a:ext cx="8688448" cy="1216800"/>
          </a:xfrm>
          <a:custGeom>
            <a:avLst/>
            <a:gdLst>
              <a:gd name="connsiteX0" fmla="*/ 0 w 8610600"/>
              <a:gd name="connsiteY0" fmla="*/ 202804 h 1216800"/>
              <a:gd name="connsiteX1" fmla="*/ 202804 w 8610600"/>
              <a:gd name="connsiteY1" fmla="*/ 0 h 1216800"/>
              <a:gd name="connsiteX2" fmla="*/ 8407796 w 8610600"/>
              <a:gd name="connsiteY2" fmla="*/ 0 h 1216800"/>
              <a:gd name="connsiteX3" fmla="*/ 8610600 w 8610600"/>
              <a:gd name="connsiteY3" fmla="*/ 202804 h 1216800"/>
              <a:gd name="connsiteX4" fmla="*/ 8610600 w 8610600"/>
              <a:gd name="connsiteY4" fmla="*/ 1013996 h 1216800"/>
              <a:gd name="connsiteX5" fmla="*/ 8407796 w 8610600"/>
              <a:gd name="connsiteY5" fmla="*/ 1216800 h 1216800"/>
              <a:gd name="connsiteX6" fmla="*/ 202804 w 8610600"/>
              <a:gd name="connsiteY6" fmla="*/ 1216800 h 1216800"/>
              <a:gd name="connsiteX7" fmla="*/ 0 w 8610600"/>
              <a:gd name="connsiteY7" fmla="*/ 1013996 h 1216800"/>
              <a:gd name="connsiteX8" fmla="*/ 0 w 8610600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8407796" y="0"/>
                </a:lnTo>
                <a:cubicBezTo>
                  <a:pt x="8519802" y="0"/>
                  <a:pt x="8610600" y="90798"/>
                  <a:pt x="8610600" y="202804"/>
                </a:cubicBezTo>
                <a:lnTo>
                  <a:pt x="8610600" y="1013996"/>
                </a:lnTo>
                <a:cubicBezTo>
                  <a:pt x="8610600" y="1126002"/>
                  <a:pt x="8519802" y="1216800"/>
                  <a:pt x="8407796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27979" tIns="127979" rIns="127979" bIns="12797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while </a:t>
            </a:r>
          </a:p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while позволяет выполнять блок кода ноль или более раз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2" y="3221569"/>
            <a:ext cx="8688448" cy="1216800"/>
          </a:xfrm>
          <a:custGeom>
            <a:avLst/>
            <a:gdLst>
              <a:gd name="connsiteX0" fmla="*/ 0 w 8610600"/>
              <a:gd name="connsiteY0" fmla="*/ 202804 h 1216800"/>
              <a:gd name="connsiteX1" fmla="*/ 202804 w 8610600"/>
              <a:gd name="connsiteY1" fmla="*/ 0 h 1216800"/>
              <a:gd name="connsiteX2" fmla="*/ 8407796 w 8610600"/>
              <a:gd name="connsiteY2" fmla="*/ 0 h 1216800"/>
              <a:gd name="connsiteX3" fmla="*/ 8610600 w 8610600"/>
              <a:gd name="connsiteY3" fmla="*/ 202804 h 1216800"/>
              <a:gd name="connsiteX4" fmla="*/ 8610600 w 8610600"/>
              <a:gd name="connsiteY4" fmla="*/ 1013996 h 1216800"/>
              <a:gd name="connsiteX5" fmla="*/ 8407796 w 8610600"/>
              <a:gd name="connsiteY5" fmla="*/ 1216800 h 1216800"/>
              <a:gd name="connsiteX6" fmla="*/ 202804 w 8610600"/>
              <a:gd name="connsiteY6" fmla="*/ 1216800 h 1216800"/>
              <a:gd name="connsiteX7" fmla="*/ 0 w 8610600"/>
              <a:gd name="connsiteY7" fmla="*/ 1013996 h 1216800"/>
              <a:gd name="connsiteX8" fmla="*/ 0 w 8610600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8407796" y="0"/>
                </a:lnTo>
                <a:cubicBezTo>
                  <a:pt x="8519802" y="0"/>
                  <a:pt x="8610600" y="90798"/>
                  <a:pt x="8610600" y="202804"/>
                </a:cubicBezTo>
                <a:lnTo>
                  <a:pt x="8610600" y="1013996"/>
                </a:lnTo>
                <a:cubicBezTo>
                  <a:pt x="8610600" y="1126002"/>
                  <a:pt x="8519802" y="1216800"/>
                  <a:pt x="8407796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27979" tIns="127979" rIns="127979" bIns="12797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do</a:t>
            </a:r>
          </a:p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работает аналогично циклу while, условие проверяется в конце итерации</a:t>
            </a:r>
          </a:p>
        </p:txBody>
      </p:sp>
      <p:sp>
        <p:nvSpPr>
          <p:cNvPr id="8" name="Freeform 7"/>
          <p:cNvSpPr/>
          <p:nvPr/>
        </p:nvSpPr>
        <p:spPr>
          <a:xfrm>
            <a:off x="226952" y="4625569"/>
            <a:ext cx="8688448" cy="1216800"/>
          </a:xfrm>
          <a:custGeom>
            <a:avLst/>
            <a:gdLst>
              <a:gd name="connsiteX0" fmla="*/ 0 w 8610600"/>
              <a:gd name="connsiteY0" fmla="*/ 202804 h 1216800"/>
              <a:gd name="connsiteX1" fmla="*/ 202804 w 8610600"/>
              <a:gd name="connsiteY1" fmla="*/ 0 h 1216800"/>
              <a:gd name="connsiteX2" fmla="*/ 8407796 w 8610600"/>
              <a:gd name="connsiteY2" fmla="*/ 0 h 1216800"/>
              <a:gd name="connsiteX3" fmla="*/ 8610600 w 8610600"/>
              <a:gd name="connsiteY3" fmla="*/ 202804 h 1216800"/>
              <a:gd name="connsiteX4" fmla="*/ 8610600 w 8610600"/>
              <a:gd name="connsiteY4" fmla="*/ 1013996 h 1216800"/>
              <a:gd name="connsiteX5" fmla="*/ 8407796 w 8610600"/>
              <a:gd name="connsiteY5" fmla="*/ 1216800 h 1216800"/>
              <a:gd name="connsiteX6" fmla="*/ 202804 w 8610600"/>
              <a:gd name="connsiteY6" fmla="*/ 1216800 h 1216800"/>
              <a:gd name="connsiteX7" fmla="*/ 0 w 8610600"/>
              <a:gd name="connsiteY7" fmla="*/ 1013996 h 1216800"/>
              <a:gd name="connsiteX8" fmla="*/ 0 w 8610600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8407796" y="0"/>
                </a:lnTo>
                <a:cubicBezTo>
                  <a:pt x="8519802" y="0"/>
                  <a:pt x="8610600" y="90798"/>
                  <a:pt x="8610600" y="202804"/>
                </a:cubicBezTo>
                <a:lnTo>
                  <a:pt x="8610600" y="1013996"/>
                </a:lnTo>
                <a:cubicBezTo>
                  <a:pt x="8610600" y="1126002"/>
                  <a:pt x="8519802" y="1216800"/>
                  <a:pt x="8407796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27979" tIns="127979" rIns="127979" bIns="12797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for</a:t>
            </a:r>
          </a:p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for позволяет выполнять код заданное количество раз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2" y="1241912"/>
            <a:ext cx="3278248" cy="13716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while ([condition])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loop]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708512"/>
            <a:ext cx="23638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2" y="3276600"/>
            <a:ext cx="8726606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double balance = 100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double rate = 2.5;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double targetBalance = 1000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years = 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while (balance &lt;= targetBalance)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balance *= (rate / 100) + 1;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years += 1;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6952" y="2700822"/>
            <a:ext cx="16780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while</a:t>
            </a:r>
          </a:p>
        </p:txBody>
      </p:sp>
      <p:sp>
        <p:nvSpPr>
          <p:cNvPr id="4" name="Freeform 3"/>
          <p:cNvSpPr/>
          <p:nvPr/>
        </p:nvSpPr>
        <p:spPr>
          <a:xfrm>
            <a:off x="3962399" y="1061245"/>
            <a:ext cx="4991159" cy="685800"/>
          </a:xfrm>
          <a:custGeom>
            <a:avLst/>
            <a:gdLst>
              <a:gd name="connsiteX0" fmla="*/ 0 w 4800600"/>
              <a:gd name="connsiteY0" fmla="*/ 57050 h 342291"/>
              <a:gd name="connsiteX1" fmla="*/ 57050 w 4800600"/>
              <a:gd name="connsiteY1" fmla="*/ 0 h 342291"/>
              <a:gd name="connsiteX2" fmla="*/ 4743550 w 4800600"/>
              <a:gd name="connsiteY2" fmla="*/ 0 h 342291"/>
              <a:gd name="connsiteX3" fmla="*/ 4800600 w 4800600"/>
              <a:gd name="connsiteY3" fmla="*/ 57050 h 342291"/>
              <a:gd name="connsiteX4" fmla="*/ 4800600 w 4800600"/>
              <a:gd name="connsiteY4" fmla="*/ 285241 h 342291"/>
              <a:gd name="connsiteX5" fmla="*/ 4743550 w 4800600"/>
              <a:gd name="connsiteY5" fmla="*/ 342291 h 342291"/>
              <a:gd name="connsiteX6" fmla="*/ 57050 w 4800600"/>
              <a:gd name="connsiteY6" fmla="*/ 342291 h 342291"/>
              <a:gd name="connsiteX7" fmla="*/ 0 w 4800600"/>
              <a:gd name="connsiteY7" fmla="*/ 285241 h 342291"/>
              <a:gd name="connsiteX8" fmla="*/ 0 w 4800600"/>
              <a:gd name="connsiteY8" fmla="*/ 57050 h 34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342291">
                <a:moveTo>
                  <a:pt x="0" y="57050"/>
                </a:moveTo>
                <a:cubicBezTo>
                  <a:pt x="0" y="25542"/>
                  <a:pt x="25542" y="0"/>
                  <a:pt x="57050" y="0"/>
                </a:cubicBezTo>
                <a:lnTo>
                  <a:pt x="4743550" y="0"/>
                </a:lnTo>
                <a:cubicBezTo>
                  <a:pt x="4775058" y="0"/>
                  <a:pt x="4800600" y="25542"/>
                  <a:pt x="4800600" y="57050"/>
                </a:cubicBezTo>
                <a:lnTo>
                  <a:pt x="4800600" y="285241"/>
                </a:lnTo>
                <a:cubicBezTo>
                  <a:pt x="4800600" y="316749"/>
                  <a:pt x="4775058" y="342291"/>
                  <a:pt x="4743550" y="342291"/>
                </a:cubicBezTo>
                <a:lnTo>
                  <a:pt x="57050" y="342291"/>
                </a:lnTo>
                <a:cubicBezTo>
                  <a:pt x="25542" y="342291"/>
                  <a:pt x="0" y="316749"/>
                  <a:pt x="0" y="285241"/>
                </a:cubicBezTo>
                <a:lnTo>
                  <a:pt x="0" y="5705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85289" tIns="85289" rIns="85289" bIns="8528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while содержит следующие элементы:</a:t>
            </a:r>
          </a:p>
        </p:txBody>
      </p:sp>
      <p:sp>
        <p:nvSpPr>
          <p:cNvPr id="9" name="Freeform 8"/>
          <p:cNvSpPr/>
          <p:nvPr/>
        </p:nvSpPr>
        <p:spPr>
          <a:xfrm>
            <a:off x="3962399" y="1893890"/>
            <a:ext cx="4991159" cy="919955"/>
          </a:xfrm>
          <a:custGeom>
            <a:avLst/>
            <a:gdLst>
              <a:gd name="connsiteX0" fmla="*/ 0 w 4800600"/>
              <a:gd name="connsiteY0" fmla="*/ 124802 h 748800"/>
              <a:gd name="connsiteX1" fmla="*/ 124802 w 4800600"/>
              <a:gd name="connsiteY1" fmla="*/ 0 h 748800"/>
              <a:gd name="connsiteX2" fmla="*/ 4675798 w 4800600"/>
              <a:gd name="connsiteY2" fmla="*/ 0 h 748800"/>
              <a:gd name="connsiteX3" fmla="*/ 4800600 w 4800600"/>
              <a:gd name="connsiteY3" fmla="*/ 124802 h 748800"/>
              <a:gd name="connsiteX4" fmla="*/ 4800600 w 4800600"/>
              <a:gd name="connsiteY4" fmla="*/ 623998 h 748800"/>
              <a:gd name="connsiteX5" fmla="*/ 4675798 w 4800600"/>
              <a:gd name="connsiteY5" fmla="*/ 748800 h 748800"/>
              <a:gd name="connsiteX6" fmla="*/ 124802 w 4800600"/>
              <a:gd name="connsiteY6" fmla="*/ 748800 h 748800"/>
              <a:gd name="connsiteX7" fmla="*/ 0 w 4800600"/>
              <a:gd name="connsiteY7" fmla="*/ 623998 h 748800"/>
              <a:gd name="connsiteX8" fmla="*/ 0 w 4800600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4675798" y="0"/>
                </a:lnTo>
                <a:cubicBezTo>
                  <a:pt x="4744724" y="0"/>
                  <a:pt x="4800600" y="55876"/>
                  <a:pt x="4800600" y="124802"/>
                </a:cubicBezTo>
                <a:lnTo>
                  <a:pt x="4800600" y="623998"/>
                </a:lnTo>
                <a:cubicBezTo>
                  <a:pt x="4800600" y="692924"/>
                  <a:pt x="4744724" y="748800"/>
                  <a:pt x="4675798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33" tIns="105133" rIns="105133" bIns="10513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Ключевое слово while, которое определяет цикл while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962399" y="2960690"/>
            <a:ext cx="4991159" cy="919955"/>
          </a:xfrm>
          <a:custGeom>
            <a:avLst/>
            <a:gdLst>
              <a:gd name="connsiteX0" fmla="*/ 0 w 4800600"/>
              <a:gd name="connsiteY0" fmla="*/ 124802 h 748800"/>
              <a:gd name="connsiteX1" fmla="*/ 124802 w 4800600"/>
              <a:gd name="connsiteY1" fmla="*/ 0 h 748800"/>
              <a:gd name="connsiteX2" fmla="*/ 4675798 w 4800600"/>
              <a:gd name="connsiteY2" fmla="*/ 0 h 748800"/>
              <a:gd name="connsiteX3" fmla="*/ 4800600 w 4800600"/>
              <a:gd name="connsiteY3" fmla="*/ 124802 h 748800"/>
              <a:gd name="connsiteX4" fmla="*/ 4800600 w 4800600"/>
              <a:gd name="connsiteY4" fmla="*/ 623998 h 748800"/>
              <a:gd name="connsiteX5" fmla="*/ 4675798 w 4800600"/>
              <a:gd name="connsiteY5" fmla="*/ 748800 h 748800"/>
              <a:gd name="connsiteX6" fmla="*/ 124802 w 4800600"/>
              <a:gd name="connsiteY6" fmla="*/ 748800 h 748800"/>
              <a:gd name="connsiteX7" fmla="*/ 0 w 4800600"/>
              <a:gd name="connsiteY7" fmla="*/ 623998 h 748800"/>
              <a:gd name="connsiteX8" fmla="*/ 0 w 4800600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4675798" y="0"/>
                </a:lnTo>
                <a:cubicBezTo>
                  <a:pt x="4744724" y="0"/>
                  <a:pt x="4800600" y="55876"/>
                  <a:pt x="4800600" y="124802"/>
                </a:cubicBezTo>
                <a:lnTo>
                  <a:pt x="4800600" y="623998"/>
                </a:lnTo>
                <a:cubicBezTo>
                  <a:pt x="4800600" y="692924"/>
                  <a:pt x="4744724" y="748800"/>
                  <a:pt x="4675798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33" tIns="105133" rIns="105133" bIns="10513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Условие, которое проверяется в начале каждой итерации</a:t>
            </a:r>
          </a:p>
        </p:txBody>
      </p:sp>
      <p:sp>
        <p:nvSpPr>
          <p:cNvPr id="12" name="Freeform 11"/>
          <p:cNvSpPr/>
          <p:nvPr/>
        </p:nvSpPr>
        <p:spPr>
          <a:xfrm>
            <a:off x="3962399" y="4033045"/>
            <a:ext cx="4991159" cy="919955"/>
          </a:xfrm>
          <a:custGeom>
            <a:avLst/>
            <a:gdLst>
              <a:gd name="connsiteX0" fmla="*/ 0 w 4800600"/>
              <a:gd name="connsiteY0" fmla="*/ 124802 h 748800"/>
              <a:gd name="connsiteX1" fmla="*/ 124802 w 4800600"/>
              <a:gd name="connsiteY1" fmla="*/ 0 h 748800"/>
              <a:gd name="connsiteX2" fmla="*/ 4675798 w 4800600"/>
              <a:gd name="connsiteY2" fmla="*/ 0 h 748800"/>
              <a:gd name="connsiteX3" fmla="*/ 4800600 w 4800600"/>
              <a:gd name="connsiteY3" fmla="*/ 124802 h 748800"/>
              <a:gd name="connsiteX4" fmla="*/ 4800600 w 4800600"/>
              <a:gd name="connsiteY4" fmla="*/ 623998 h 748800"/>
              <a:gd name="connsiteX5" fmla="*/ 4675798 w 4800600"/>
              <a:gd name="connsiteY5" fmla="*/ 748800 h 748800"/>
              <a:gd name="connsiteX6" fmla="*/ 124802 w 4800600"/>
              <a:gd name="connsiteY6" fmla="*/ 748800 h 748800"/>
              <a:gd name="connsiteX7" fmla="*/ 0 w 4800600"/>
              <a:gd name="connsiteY7" fmla="*/ 623998 h 748800"/>
              <a:gd name="connsiteX8" fmla="*/ 0 w 4800600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4675798" y="0"/>
                </a:lnTo>
                <a:cubicBezTo>
                  <a:pt x="4744724" y="0"/>
                  <a:pt x="4800600" y="55876"/>
                  <a:pt x="4800600" y="124802"/>
                </a:cubicBezTo>
                <a:lnTo>
                  <a:pt x="4800600" y="623998"/>
                </a:lnTo>
                <a:cubicBezTo>
                  <a:pt x="4800600" y="692924"/>
                  <a:pt x="4744724" y="748800"/>
                  <a:pt x="4675798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33" tIns="105133" rIns="105133" bIns="10513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Блок кода, который выполняется на каждой итерации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3" y="1371600"/>
            <a:ext cx="3506848" cy="14478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loop]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 while ([condition]);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3" y="838200"/>
            <a:ext cx="20590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08697" y="3429000"/>
            <a:ext cx="8726606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string userInput = "";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userInput = GetUserInput();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if (userInput.Length &lt; 5)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You must enter at least 5 characters.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 while (userInput.Length &lt; 5);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8697" y="2888236"/>
            <a:ext cx="1514321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do</a:t>
            </a:r>
            <a:r>
              <a:rPr lang="ru-RU" dirty="0"/>
              <a:t>…</a:t>
            </a:r>
            <a:r>
              <a:rPr lang="en-US" dirty="0"/>
              <a:t>while</a:t>
            </a: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3962399" y="915164"/>
            <a:ext cx="4991159" cy="735675"/>
          </a:xfrm>
          <a:custGeom>
            <a:avLst/>
            <a:gdLst>
              <a:gd name="connsiteX0" fmla="*/ 0 w 4800600"/>
              <a:gd name="connsiteY0" fmla="*/ 84646 h 507868"/>
              <a:gd name="connsiteX1" fmla="*/ 84646 w 4800600"/>
              <a:gd name="connsiteY1" fmla="*/ 0 h 507868"/>
              <a:gd name="connsiteX2" fmla="*/ 4715954 w 4800600"/>
              <a:gd name="connsiteY2" fmla="*/ 0 h 507868"/>
              <a:gd name="connsiteX3" fmla="*/ 4800600 w 4800600"/>
              <a:gd name="connsiteY3" fmla="*/ 84646 h 507868"/>
              <a:gd name="connsiteX4" fmla="*/ 4800600 w 4800600"/>
              <a:gd name="connsiteY4" fmla="*/ 423222 h 507868"/>
              <a:gd name="connsiteX5" fmla="*/ 4715954 w 4800600"/>
              <a:gd name="connsiteY5" fmla="*/ 507868 h 507868"/>
              <a:gd name="connsiteX6" fmla="*/ 84646 w 4800600"/>
              <a:gd name="connsiteY6" fmla="*/ 507868 h 507868"/>
              <a:gd name="connsiteX7" fmla="*/ 0 w 4800600"/>
              <a:gd name="connsiteY7" fmla="*/ 423222 h 507868"/>
              <a:gd name="connsiteX8" fmla="*/ 0 w 4800600"/>
              <a:gd name="connsiteY8" fmla="*/ 84646 h 5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507868">
                <a:moveTo>
                  <a:pt x="0" y="84646"/>
                </a:moveTo>
                <a:cubicBezTo>
                  <a:pt x="0" y="37897"/>
                  <a:pt x="37897" y="0"/>
                  <a:pt x="84646" y="0"/>
                </a:cubicBezTo>
                <a:lnTo>
                  <a:pt x="4715954" y="0"/>
                </a:lnTo>
                <a:cubicBezTo>
                  <a:pt x="4762703" y="0"/>
                  <a:pt x="4800600" y="37897"/>
                  <a:pt x="4800600" y="84646"/>
                </a:cubicBezTo>
                <a:lnTo>
                  <a:pt x="4800600" y="423222"/>
                </a:lnTo>
                <a:cubicBezTo>
                  <a:pt x="4800600" y="469971"/>
                  <a:pt x="4762703" y="507868"/>
                  <a:pt x="4715954" y="507868"/>
                </a:cubicBezTo>
                <a:lnTo>
                  <a:pt x="84646" y="507868"/>
                </a:lnTo>
                <a:cubicBezTo>
                  <a:pt x="37897" y="507868"/>
                  <a:pt x="0" y="469971"/>
                  <a:pt x="0" y="423222"/>
                </a:cubicBezTo>
                <a:lnTo>
                  <a:pt x="0" y="8464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372" tIns="93372" rIns="93372" bIns="93372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Синтаксис цикла do содержит следующие элементы:</a:t>
            </a:r>
          </a:p>
        </p:txBody>
      </p:sp>
      <p:sp>
        <p:nvSpPr>
          <p:cNvPr id="9" name="Freeform 8"/>
          <p:cNvSpPr/>
          <p:nvPr/>
        </p:nvSpPr>
        <p:spPr>
          <a:xfrm>
            <a:off x="3962399" y="1752600"/>
            <a:ext cx="4991159" cy="711360"/>
          </a:xfrm>
          <a:custGeom>
            <a:avLst/>
            <a:gdLst>
              <a:gd name="connsiteX0" fmla="*/ 0 w 4800600"/>
              <a:gd name="connsiteY0" fmla="*/ 118562 h 711360"/>
              <a:gd name="connsiteX1" fmla="*/ 118562 w 4800600"/>
              <a:gd name="connsiteY1" fmla="*/ 0 h 711360"/>
              <a:gd name="connsiteX2" fmla="*/ 4682038 w 4800600"/>
              <a:gd name="connsiteY2" fmla="*/ 0 h 711360"/>
              <a:gd name="connsiteX3" fmla="*/ 4800600 w 4800600"/>
              <a:gd name="connsiteY3" fmla="*/ 118562 h 711360"/>
              <a:gd name="connsiteX4" fmla="*/ 4800600 w 4800600"/>
              <a:gd name="connsiteY4" fmla="*/ 592798 h 711360"/>
              <a:gd name="connsiteX5" fmla="*/ 4682038 w 4800600"/>
              <a:gd name="connsiteY5" fmla="*/ 711360 h 711360"/>
              <a:gd name="connsiteX6" fmla="*/ 118562 w 4800600"/>
              <a:gd name="connsiteY6" fmla="*/ 711360 h 711360"/>
              <a:gd name="connsiteX7" fmla="*/ 0 w 4800600"/>
              <a:gd name="connsiteY7" fmla="*/ 592798 h 711360"/>
              <a:gd name="connsiteX8" fmla="*/ 0 w 4800600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4682038" y="0"/>
                </a:lnTo>
                <a:cubicBezTo>
                  <a:pt x="4747518" y="0"/>
                  <a:pt x="4800600" y="53082"/>
                  <a:pt x="4800600" y="118562"/>
                </a:cubicBezTo>
                <a:lnTo>
                  <a:pt x="4800600" y="592798"/>
                </a:lnTo>
                <a:cubicBezTo>
                  <a:pt x="4800600" y="658278"/>
                  <a:pt x="4747518" y="711360"/>
                  <a:pt x="4682038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Ключевое слово do, которое определяет цикл do</a:t>
            </a:r>
          </a:p>
        </p:txBody>
      </p:sp>
      <p:sp>
        <p:nvSpPr>
          <p:cNvPr id="11" name="Freeform 10"/>
          <p:cNvSpPr/>
          <p:nvPr/>
        </p:nvSpPr>
        <p:spPr>
          <a:xfrm>
            <a:off x="3962399" y="2590800"/>
            <a:ext cx="4991159" cy="711360"/>
          </a:xfrm>
          <a:custGeom>
            <a:avLst/>
            <a:gdLst>
              <a:gd name="connsiteX0" fmla="*/ 0 w 4800600"/>
              <a:gd name="connsiteY0" fmla="*/ 118562 h 711360"/>
              <a:gd name="connsiteX1" fmla="*/ 118562 w 4800600"/>
              <a:gd name="connsiteY1" fmla="*/ 0 h 711360"/>
              <a:gd name="connsiteX2" fmla="*/ 4682038 w 4800600"/>
              <a:gd name="connsiteY2" fmla="*/ 0 h 711360"/>
              <a:gd name="connsiteX3" fmla="*/ 4800600 w 4800600"/>
              <a:gd name="connsiteY3" fmla="*/ 118562 h 711360"/>
              <a:gd name="connsiteX4" fmla="*/ 4800600 w 4800600"/>
              <a:gd name="connsiteY4" fmla="*/ 592798 h 711360"/>
              <a:gd name="connsiteX5" fmla="*/ 4682038 w 4800600"/>
              <a:gd name="connsiteY5" fmla="*/ 711360 h 711360"/>
              <a:gd name="connsiteX6" fmla="*/ 118562 w 4800600"/>
              <a:gd name="connsiteY6" fmla="*/ 711360 h 711360"/>
              <a:gd name="connsiteX7" fmla="*/ 0 w 4800600"/>
              <a:gd name="connsiteY7" fmla="*/ 592798 h 711360"/>
              <a:gd name="connsiteX8" fmla="*/ 0 w 4800600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4682038" y="0"/>
                </a:lnTo>
                <a:cubicBezTo>
                  <a:pt x="4747518" y="0"/>
                  <a:pt x="4800600" y="53082"/>
                  <a:pt x="4800600" y="118562"/>
                </a:cubicBezTo>
                <a:lnTo>
                  <a:pt x="4800600" y="592798"/>
                </a:lnTo>
                <a:cubicBezTo>
                  <a:pt x="4800600" y="658278"/>
                  <a:pt x="4747518" y="711360"/>
                  <a:pt x="4682038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Блок кода, который выполняется на каждой итерации</a:t>
            </a:r>
          </a:p>
        </p:txBody>
      </p:sp>
      <p:sp>
        <p:nvSpPr>
          <p:cNvPr id="12" name="Freeform 11"/>
          <p:cNvSpPr/>
          <p:nvPr/>
        </p:nvSpPr>
        <p:spPr>
          <a:xfrm>
            <a:off x="3962399" y="3429000"/>
            <a:ext cx="4991159" cy="711360"/>
          </a:xfrm>
          <a:custGeom>
            <a:avLst/>
            <a:gdLst>
              <a:gd name="connsiteX0" fmla="*/ 0 w 4800600"/>
              <a:gd name="connsiteY0" fmla="*/ 118562 h 711360"/>
              <a:gd name="connsiteX1" fmla="*/ 118562 w 4800600"/>
              <a:gd name="connsiteY1" fmla="*/ 0 h 711360"/>
              <a:gd name="connsiteX2" fmla="*/ 4682038 w 4800600"/>
              <a:gd name="connsiteY2" fmla="*/ 0 h 711360"/>
              <a:gd name="connsiteX3" fmla="*/ 4800600 w 4800600"/>
              <a:gd name="connsiteY3" fmla="*/ 118562 h 711360"/>
              <a:gd name="connsiteX4" fmla="*/ 4800600 w 4800600"/>
              <a:gd name="connsiteY4" fmla="*/ 592798 h 711360"/>
              <a:gd name="connsiteX5" fmla="*/ 4682038 w 4800600"/>
              <a:gd name="connsiteY5" fmla="*/ 711360 h 711360"/>
              <a:gd name="connsiteX6" fmla="*/ 118562 w 4800600"/>
              <a:gd name="connsiteY6" fmla="*/ 711360 h 711360"/>
              <a:gd name="connsiteX7" fmla="*/ 0 w 4800600"/>
              <a:gd name="connsiteY7" fmla="*/ 592798 h 711360"/>
              <a:gd name="connsiteX8" fmla="*/ 0 w 4800600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4682038" y="0"/>
                </a:lnTo>
                <a:cubicBezTo>
                  <a:pt x="4747518" y="0"/>
                  <a:pt x="4800600" y="53082"/>
                  <a:pt x="4800600" y="118562"/>
                </a:cubicBezTo>
                <a:lnTo>
                  <a:pt x="4800600" y="592798"/>
                </a:lnTo>
                <a:cubicBezTo>
                  <a:pt x="4800600" y="658278"/>
                  <a:pt x="4747518" y="711360"/>
                  <a:pt x="4682038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Условие, которое проверяется в конце каждой итерации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56332" y="1143000"/>
            <a:ext cx="8696836" cy="14478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for ([counter variable] = [starting value]; [limit]; [counter modification])</a:t>
            </a:r>
          </a:p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    [Code to loop]</a:t>
            </a:r>
          </a:p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07618" y="685800"/>
            <a:ext cx="874555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for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2" y="2618729"/>
            <a:ext cx="8726607" cy="52416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Синтаксис цикла for содержит следующие элементы: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2" y="3223529"/>
            <a:ext cx="8726607" cy="52416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Ключевое слово for для определения цикла for</a:t>
            </a:r>
          </a:p>
        </p:txBody>
      </p:sp>
      <p:sp>
        <p:nvSpPr>
          <p:cNvPr id="8" name="Freeform 7"/>
          <p:cNvSpPr/>
          <p:nvPr/>
        </p:nvSpPr>
        <p:spPr>
          <a:xfrm>
            <a:off x="226952" y="3828330"/>
            <a:ext cx="8726607" cy="188667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Спецификацию цикла, состоящую из следующих элементов: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переменная-счетчик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начальное значение для переменной-счетчика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предельное значение для переменной-счетчика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инструкции о том, как изменять переменную-счетчик в конце каждой итерации</a:t>
            </a:r>
          </a:p>
        </p:txBody>
      </p:sp>
      <p:sp>
        <p:nvSpPr>
          <p:cNvPr id="11" name="Freeform 10"/>
          <p:cNvSpPr/>
          <p:nvPr/>
        </p:nvSpPr>
        <p:spPr>
          <a:xfrm>
            <a:off x="226952" y="5800440"/>
            <a:ext cx="8726607" cy="52416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Блок кода для выполнения каждой итерации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for</a:t>
            </a:r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226951" y="990600"/>
            <a:ext cx="8726607" cy="4953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6213"/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pPr marL="176213"/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pPr marL="176213"/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for (int i = 0; i &lt; 10; i++)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// Code to loop, which can use i.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. . 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for (int i = 0; i &lt; 10; i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ru-RU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ru-RU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// Code to loop, which can use i.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. . 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int j;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for (j = 0; j &lt; 10; j++)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// Code to loop, which can use j.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// j is also available here</a:t>
            </a:r>
          </a:p>
          <a:p>
            <a:pPr marL="176213" algn="ctr"/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for</a:t>
            </a:r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226951" y="2133600"/>
            <a:ext cx="8726607" cy="3124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string[] strings = new string[]{"One", "Two", "Three", "Four", "Five"};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 result = "";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for(int stringIndex = 0; stringIndex &lt; strings.Length; stringIndex++)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for (int charIndex = strings[stringIndex].Length - 1; charIndex &gt;= 0; charIndex--)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result += strings[stringIndex][charIndex];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1066800"/>
            <a:ext cx="8726607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Можно использовать вложенные циклы for, каждый из которых определяет свою собственную переменную-счетчик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6896158" y="4953000"/>
            <a:ext cx="20574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ctr"/>
            <a:r>
              <a:rPr lang="ru-RU" sz="1600" b="1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result</a:t>
            </a:r>
            <a:r>
              <a:rPr lang="en-US" sz="1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?</a:t>
            </a:r>
            <a:endParaRPr lang="ru-RU" sz="16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 break и continue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226952" y="1563727"/>
            <a:ext cx="8688448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int[] oldNumbers = { 1, 2, 3, 4, 5, 6, 7, 8 };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 count = 0;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while (oldNumbers.Length &gt; count)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if (oldNumbers[count] == 5)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break;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count++;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762000"/>
            <a:ext cx="86884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Оператор break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952" y="4572000"/>
            <a:ext cx="8688448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Оператор break позволяет полностью выйти из цикла и перейти к следующей строке кода вне цикла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 break и continue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226952" y="1371600"/>
            <a:ext cx="8726606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int[] oldNumbers = { 1, 2, 3, 4, 5, 6, 7, 8 };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 count = 0;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while (oldNumbers.Length &gt; count)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if (oldNumbers[count] == 5)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continue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count++;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685800"/>
            <a:ext cx="872660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Оператор continue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952" y="4343400"/>
            <a:ext cx="8726606" cy="131644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Оператор continue</a:t>
            </a:r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latin typeface="Calibri" charset="0"/>
                <a:ea typeface="Calibri" charset="0"/>
                <a:cs typeface="Calibri" charset="0"/>
              </a:rPr>
              <a:t>похож на оператор break за исключением того, что, вместо выхода из цикла полностью, он пропускает оставшийся код текущей итерации, проверяет условие, и, в случае его истинности, начинает следующую итерацию цикла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31824" y="2413934"/>
            <a:ext cx="7902575" cy="2235997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accent2">
                    <a:lumMod val="50000"/>
                  </a:schemeClr>
                </a:solidFill>
              </a:rPr>
              <a:t>Массивы в С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#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580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1" y="778001"/>
            <a:ext cx="8726607" cy="110290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Массив представляет собой набор объектов, которые сгруппированы вместе и управляются как единое целое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массив?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1" y="1949234"/>
            <a:ext cx="8726607" cy="654557"/>
          </a:xfrm>
          <a:custGeom>
            <a:avLst/>
            <a:gdLst>
              <a:gd name="connsiteX0" fmla="*/ 0 w 7543800"/>
              <a:gd name="connsiteY0" fmla="*/ 56538 h 339224"/>
              <a:gd name="connsiteX1" fmla="*/ 56538 w 7543800"/>
              <a:gd name="connsiteY1" fmla="*/ 0 h 339224"/>
              <a:gd name="connsiteX2" fmla="*/ 7487262 w 7543800"/>
              <a:gd name="connsiteY2" fmla="*/ 0 h 339224"/>
              <a:gd name="connsiteX3" fmla="*/ 7543800 w 7543800"/>
              <a:gd name="connsiteY3" fmla="*/ 56538 h 339224"/>
              <a:gd name="connsiteX4" fmla="*/ 7543800 w 7543800"/>
              <a:gd name="connsiteY4" fmla="*/ 282686 h 339224"/>
              <a:gd name="connsiteX5" fmla="*/ 7487262 w 7543800"/>
              <a:gd name="connsiteY5" fmla="*/ 339224 h 339224"/>
              <a:gd name="connsiteX6" fmla="*/ 56538 w 7543800"/>
              <a:gd name="connsiteY6" fmla="*/ 339224 h 339224"/>
              <a:gd name="connsiteX7" fmla="*/ 0 w 7543800"/>
              <a:gd name="connsiteY7" fmla="*/ 282686 h 339224"/>
              <a:gd name="connsiteX8" fmla="*/ 0 w 7543800"/>
              <a:gd name="connsiteY8" fmla="*/ 56538 h 339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339224">
                <a:moveTo>
                  <a:pt x="0" y="56538"/>
                </a:moveTo>
                <a:cubicBezTo>
                  <a:pt x="0" y="25313"/>
                  <a:pt x="25313" y="0"/>
                  <a:pt x="56538" y="0"/>
                </a:cubicBezTo>
                <a:lnTo>
                  <a:pt x="7487262" y="0"/>
                </a:lnTo>
                <a:cubicBezTo>
                  <a:pt x="7518487" y="0"/>
                  <a:pt x="7543800" y="25313"/>
                  <a:pt x="7543800" y="56538"/>
                </a:cubicBezTo>
                <a:lnTo>
                  <a:pt x="7543800" y="282686"/>
                </a:lnTo>
                <a:cubicBezTo>
                  <a:pt x="7543800" y="313911"/>
                  <a:pt x="7518487" y="339224"/>
                  <a:pt x="7487262" y="339224"/>
                </a:cubicBezTo>
                <a:lnTo>
                  <a:pt x="56538" y="339224"/>
                </a:lnTo>
                <a:cubicBezTo>
                  <a:pt x="25313" y="339224"/>
                  <a:pt x="0" y="313911"/>
                  <a:pt x="0" y="282686"/>
                </a:cubicBezTo>
                <a:lnTo>
                  <a:pt x="0" y="56538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85140" tIns="85140" rIns="85140" bIns="8514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 имеют следующие характеристики:</a:t>
            </a:r>
          </a:p>
        </p:txBody>
      </p:sp>
      <p:sp>
        <p:nvSpPr>
          <p:cNvPr id="8" name="Freeform 7"/>
          <p:cNvSpPr/>
          <p:nvPr/>
        </p:nvSpPr>
        <p:spPr>
          <a:xfrm>
            <a:off x="208696" y="2658521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элемент в массиве содержит значение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226951" y="3260293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Индексируются с нуля </a:t>
            </a:r>
          </a:p>
        </p:txBody>
      </p:sp>
      <p:sp>
        <p:nvSpPr>
          <p:cNvPr id="10" name="Freeform 9"/>
          <p:cNvSpPr/>
          <p:nvPr/>
        </p:nvSpPr>
        <p:spPr>
          <a:xfrm>
            <a:off x="226951" y="3862065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Длина массива это общее число элементов, которое он может содержать</a:t>
            </a:r>
          </a:p>
        </p:txBody>
      </p:sp>
      <p:sp>
        <p:nvSpPr>
          <p:cNvPr id="11" name="Freeform 10"/>
          <p:cNvSpPr/>
          <p:nvPr/>
        </p:nvSpPr>
        <p:spPr>
          <a:xfrm>
            <a:off x="226951" y="4463837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Нижняя граница массива индекс его первого элемента</a:t>
            </a:r>
          </a:p>
        </p:txBody>
      </p:sp>
      <p:sp>
        <p:nvSpPr>
          <p:cNvPr id="12" name="Freeform 11"/>
          <p:cNvSpPr/>
          <p:nvPr/>
        </p:nvSpPr>
        <p:spPr>
          <a:xfrm>
            <a:off x="226951" y="5051526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Могут быть одномерными, многомерными или непрямоугольные</a:t>
            </a:r>
          </a:p>
        </p:txBody>
      </p:sp>
      <p:sp>
        <p:nvSpPr>
          <p:cNvPr id="13" name="Freeform 12"/>
          <p:cNvSpPr/>
          <p:nvPr/>
        </p:nvSpPr>
        <p:spPr>
          <a:xfrm>
            <a:off x="226951" y="5638800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Ранг массива это число измерений в массиве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членов типа</a:t>
            </a:r>
            <a:endParaRPr lang="en-US" dirty="0"/>
          </a:p>
        </p:txBody>
      </p:sp>
      <p:sp>
        <p:nvSpPr>
          <p:cNvPr id="3" name="Rounded Rectangle 8"/>
          <p:cNvSpPr/>
          <p:nvPr/>
        </p:nvSpPr>
        <p:spPr>
          <a:xfrm>
            <a:off x="266387" y="762001"/>
            <a:ext cx="8676280" cy="8381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Определение типа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состоит из определения нулевого или большего количества членов типа (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members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).</a:t>
            </a:r>
          </a:p>
        </p:txBody>
      </p:sp>
      <p:sp>
        <p:nvSpPr>
          <p:cNvPr id="4" name="Rounded Rectangle 23"/>
          <p:cNvSpPr/>
          <p:nvPr/>
        </p:nvSpPr>
        <p:spPr>
          <a:xfrm>
            <a:off x="228600" y="1928452"/>
            <a:ext cx="8686800" cy="13408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От членов типа зависят способы использования и правила функционирования типа. Для каждого члена типа определен (возможно неявно) модификатор доступа, управляющий доступом к члену типа. Члены типа, доступные извне, обобщенно называются контрактом типа (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type contract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28600" y="3620239"/>
            <a:ext cx="8686800" cy="14170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Кроме правил доступа к членам, можно определить, должен ли существовать экземпляр типа для доступа к его члену. Практически все члены  можно разделить либо на члены экземпляра, либо на члены типа. Для обращения к члену экземпляра, должен существовать экземпляр типа </a:t>
            </a:r>
          </a:p>
        </p:txBody>
      </p:sp>
    </p:spTree>
    <p:extLst>
      <p:ext uri="{BB962C8B-B14F-4D97-AF65-F5344CB8AC3E}">
        <p14:creationId xmlns:p14="http://schemas.microsoft.com/office/powerpoint/2010/main" val="174188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1" y="1447800"/>
            <a:ext cx="8726607" cy="3581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arrayName;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list = new int[20];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int[20];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int[5]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new[]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{ 1, 2, 3, 4, 5 };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950" y="685800"/>
            <a:ext cx="8726607" cy="54447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Одномерные </a:t>
            </a:r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(single, sz) </a:t>
            </a:r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05399" y="3581400"/>
            <a:ext cx="3848157" cy="2514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Если не инициализировать элементы массива, компилятор C# инициализирует их автоматически при его создании с помощью ключевого слова new значениями по умолчанию для его базового типа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317559" y="762000"/>
            <a:ext cx="8597900" cy="5410200"/>
            <a:chOff x="317500" y="781844"/>
            <a:chExt cx="8597900" cy="4780756"/>
          </a:xfrm>
        </p:grpSpPr>
        <p:sp>
          <p:nvSpPr>
            <p:cNvPr id="5" name="Flowchart: Document 4"/>
            <p:cNvSpPr/>
            <p:nvPr/>
          </p:nvSpPr>
          <p:spPr>
            <a:xfrm>
              <a:off x="317500" y="781844"/>
              <a:ext cx="8597900" cy="95858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[] squares = new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[10];</a:t>
              </a:r>
            </a:p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squares[1] = 1;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628" y="2749795"/>
              <a:ext cx="1197764" cy="326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nsolas" pitchFamily="49" charset="0"/>
                  <a:cs typeface="Consolas" pitchFamily="49" charset="0"/>
                </a:rPr>
                <a:t>squares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: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995084" y="2089066"/>
              <a:ext cx="2024715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System.Int32[]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940392" y="2670142"/>
              <a:ext cx="1295400" cy="508000"/>
              <a:chOff x="4767915" y="1888073"/>
              <a:chExt cx="1295400" cy="50800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/>
            <p:cNvCxnSpPr>
              <a:stCxn id="31" idx="0"/>
              <a:endCxn id="7" idx="1"/>
            </p:cNvCxnSpPr>
            <p:nvPr/>
          </p:nvCxnSpPr>
          <p:spPr>
            <a:xfrm flipV="1">
              <a:off x="2588092" y="2326139"/>
              <a:ext cx="1406992" cy="34400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110396" y="2839469"/>
              <a:ext cx="1981200" cy="27231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30522" y="3012969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0x0000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658877" y="2912976"/>
              <a:ext cx="2541256" cy="73719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6986820" y="1859197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</a:t>
              </a:r>
            </a:p>
          </p:txBody>
        </p:sp>
        <p:cxnSp>
          <p:nvCxnSpPr>
            <p:cNvPr id="18" name="Straight Connector 17"/>
            <p:cNvCxnSpPr>
              <a:stCxn id="11" idx="0"/>
              <a:endCxn id="17" idx="1"/>
            </p:cNvCxnSpPr>
            <p:nvPr/>
          </p:nvCxnSpPr>
          <p:spPr>
            <a:xfrm flipV="1">
              <a:off x="6278222" y="2096270"/>
              <a:ext cx="708598" cy="91669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00133" y="308230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30522" y="3680650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0x0001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00133" y="37499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12127" y="4253206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...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630522" y="4817959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0x0000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00133" y="48872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17559" y="762000"/>
            <a:ext cx="8597900" cy="5410200"/>
            <a:chOff x="317559" y="762000"/>
            <a:chExt cx="8597900" cy="5410200"/>
          </a:xfrm>
        </p:grpSpPr>
        <p:grpSp>
          <p:nvGrpSpPr>
            <p:cNvPr id="49" name="Group 48"/>
            <p:cNvGrpSpPr/>
            <p:nvPr/>
          </p:nvGrpSpPr>
          <p:grpSpPr>
            <a:xfrm>
              <a:off x="317559" y="762000"/>
              <a:ext cx="8597900" cy="5410200"/>
              <a:chOff x="317500" y="781844"/>
              <a:chExt cx="8597900" cy="4780756"/>
            </a:xfrm>
          </p:grpSpPr>
          <p:sp>
            <p:nvSpPr>
              <p:cNvPr id="5" name="Flowchart: Document 4"/>
              <p:cNvSpPr/>
              <p:nvPr/>
            </p:nvSpPr>
            <p:spPr>
              <a:xfrm>
                <a:off x="317500" y="781844"/>
                <a:ext cx="8597900" cy="958581"/>
              </a:xfrm>
              <a:prstGeom prst="flowChartDocument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79388"/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string[] names = new string[10];</a:t>
                </a:r>
              </a:p>
              <a:p>
                <a:pPr marL="179388"/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names[0] = </a:t>
                </a:r>
                <a:r>
                  <a:rPr lang="en-US" sz="1600" dirty="0">
                    <a:solidFill>
                      <a:schemeClr val="tx1"/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Skit</a:t>
                </a:r>
                <a:r>
                  <a:rPr lang="en-US" sz="1600" dirty="0">
                    <a:solidFill>
                      <a:schemeClr val="tx1"/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;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892664" y="2749795"/>
                <a:ext cx="944489" cy="326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names</a:t>
                </a:r>
                <a:r>
                  <a:rPr lang="en-US" dirty="0">
                    <a:latin typeface="Consolas" charset="0"/>
                    <a:ea typeface="Consolas" charset="0"/>
                    <a:cs typeface="Consolas" charset="0"/>
                  </a:rPr>
                  <a:t>: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3995084" y="2089066"/>
                <a:ext cx="2024715" cy="47414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System.String</a:t>
                </a: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[]</a:t>
                </a: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1940392" y="2670142"/>
                <a:ext cx="1295400" cy="508000"/>
                <a:chOff x="4767915" y="1888073"/>
                <a:chExt cx="1295400" cy="508000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4767915" y="1888073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5334000" y="2057400"/>
                  <a:ext cx="152400" cy="176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" name="Straight Connector 8"/>
              <p:cNvCxnSpPr>
                <a:stCxn id="31" idx="0"/>
                <a:endCxn id="7" idx="1"/>
              </p:cNvCxnSpPr>
              <p:nvPr/>
            </p:nvCxnSpPr>
            <p:spPr>
              <a:xfrm flipV="1">
                <a:off x="2588092" y="2326139"/>
                <a:ext cx="1406992" cy="344003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/>
              <p:cNvSpPr/>
              <p:nvPr/>
            </p:nvSpPr>
            <p:spPr>
              <a:xfrm>
                <a:off x="5110396" y="2839469"/>
                <a:ext cx="1981200" cy="27231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630522" y="301296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>
                <a:off x="2658877" y="2912976"/>
                <a:ext cx="2541256" cy="73719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ounded Rectangle 16"/>
              <p:cNvSpPr/>
              <p:nvPr/>
            </p:nvSpPr>
            <p:spPr>
              <a:xfrm>
                <a:off x="6986820" y="1859197"/>
                <a:ext cx="1828800" cy="47414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System.String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cxnSp>
            <p:nvCxnSpPr>
              <p:cNvPr id="18" name="Straight Connector 17"/>
              <p:cNvCxnSpPr>
                <a:stCxn id="11" idx="0"/>
                <a:endCxn id="17" idx="1"/>
              </p:cNvCxnSpPr>
              <p:nvPr/>
            </p:nvCxnSpPr>
            <p:spPr>
              <a:xfrm flipV="1">
                <a:off x="6278222" y="2096270"/>
                <a:ext cx="708598" cy="91669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5200133" y="3082303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630522" y="3680650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nsolas" charset="0"/>
                    <a:ea typeface="Consolas" charset="0"/>
                    <a:cs typeface="Consolas" charset="0"/>
                  </a:rPr>
                  <a:t>(null)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200133" y="3749984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1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812127" y="4253206"/>
                <a:ext cx="564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...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630522" y="481795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nsolas" charset="0"/>
                    <a:ea typeface="Consolas" charset="0"/>
                    <a:cs typeface="Consolas" charset="0"/>
                  </a:rPr>
                  <a:t>(null)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200133" y="4887293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9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7520279" y="4042468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"Skit"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6202081" y="3474626"/>
              <a:ext cx="152400" cy="199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4" idx="6"/>
              <a:endCxn id="22" idx="0"/>
            </p:cNvCxnSpPr>
            <p:nvPr/>
          </p:nvCxnSpPr>
          <p:spPr>
            <a:xfrm>
              <a:off x="6354481" y="3574321"/>
              <a:ext cx="1813498" cy="46814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0" y="1535942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int[,] table; // two-dimensional array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table = new int[10, 2];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 . . .</a:t>
            </a: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[,,] cube = new int[3, 2, 5]; // three-dimensional array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0" y="762000"/>
            <a:ext cx="8726607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Многомерные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(multiple)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0" y="4165410"/>
            <a:ext cx="8726607" cy="11430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Type[ , ,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…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]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arrayName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= new Type[ Size1, Size2 , . . . ];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6949" y="3498092"/>
            <a:ext cx="8726607" cy="52145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Синтаксис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29" name="Group 16"/>
          <p:cNvGrpSpPr/>
          <p:nvPr/>
        </p:nvGrpSpPr>
        <p:grpSpPr>
          <a:xfrm>
            <a:off x="226952" y="781843"/>
            <a:ext cx="8688449" cy="5314157"/>
            <a:chOff x="226952" y="781843"/>
            <a:chExt cx="8688449" cy="5314157"/>
          </a:xfrm>
        </p:grpSpPr>
        <p:sp>
          <p:nvSpPr>
            <p:cNvPr id="30" name="Flowchart: Document 4"/>
            <p:cNvSpPr/>
            <p:nvPr/>
          </p:nvSpPr>
          <p:spPr>
            <a:xfrm>
              <a:off x="226952" y="781843"/>
              <a:ext cx="8688448" cy="1086643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byte[,]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 = new byte[3,4];</a:t>
              </a:r>
            </a:p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[1,2] = 1;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4199" y="2968160"/>
              <a:ext cx="14189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b="1" dirty="0"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32" name="Rounded Rectangle 45"/>
            <p:cNvSpPr/>
            <p:nvPr/>
          </p:nvSpPr>
          <p:spPr>
            <a:xfrm>
              <a:off x="3629119" y="2165134"/>
              <a:ext cx="2220337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System.Byte</a:t>
              </a:r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[,]</a:t>
              </a:r>
            </a:p>
          </p:txBody>
        </p:sp>
        <p:grpSp>
          <p:nvGrpSpPr>
            <p:cNvPr id="33" name="Group 46"/>
            <p:cNvGrpSpPr/>
            <p:nvPr/>
          </p:nvGrpSpPr>
          <p:grpSpPr>
            <a:xfrm>
              <a:off x="1925751" y="2849995"/>
              <a:ext cx="1420558" cy="574884"/>
              <a:chOff x="5000129" y="1863309"/>
              <a:chExt cx="1295400" cy="508000"/>
            </a:xfrm>
          </p:grpSpPr>
          <p:sp>
            <p:nvSpPr>
              <p:cNvPr id="62" name="Rectangle 69"/>
              <p:cNvSpPr/>
              <p:nvPr/>
            </p:nvSpPr>
            <p:spPr>
              <a:xfrm>
                <a:off x="5000129" y="186330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3" name="Oval 70"/>
              <p:cNvSpPr/>
              <p:nvPr/>
            </p:nvSpPr>
            <p:spPr>
              <a:xfrm>
                <a:off x="5571628" y="2029213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Connector 47"/>
            <p:cNvCxnSpPr>
              <a:stCxn id="62" idx="0"/>
            </p:cNvCxnSpPr>
            <p:nvPr/>
          </p:nvCxnSpPr>
          <p:spPr>
            <a:xfrm flipV="1">
              <a:off x="2636030" y="2433422"/>
              <a:ext cx="993089" cy="41657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49"/>
            <p:cNvSpPr/>
            <p:nvPr/>
          </p:nvSpPr>
          <p:spPr>
            <a:xfrm>
              <a:off x="4956568" y="3242937"/>
              <a:ext cx="3501632" cy="28530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6" name="Straight Arrow Connector 52"/>
            <p:cNvCxnSpPr>
              <a:stCxn id="63" idx="6"/>
            </p:cNvCxnSpPr>
            <p:nvPr/>
          </p:nvCxnSpPr>
          <p:spPr>
            <a:xfrm>
              <a:off x="2719591" y="3137437"/>
              <a:ext cx="2469195" cy="29016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53"/>
            <p:cNvSpPr/>
            <p:nvPr/>
          </p:nvSpPr>
          <p:spPr>
            <a:xfrm>
              <a:off x="6909908" y="1905000"/>
              <a:ext cx="2005493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System.Byte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8" name="Straight Connector 54"/>
            <p:cNvCxnSpPr/>
            <p:nvPr/>
          </p:nvCxnSpPr>
          <p:spPr>
            <a:xfrm flipV="1">
              <a:off x="6477000" y="2173287"/>
              <a:ext cx="432908" cy="1396555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56"/>
            <p:cNvSpPr/>
            <p:nvPr/>
          </p:nvSpPr>
          <p:spPr>
            <a:xfrm>
              <a:off x="5373430" y="357522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9773" y="3240213"/>
              <a:ext cx="281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0     1     2     3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1" name="Rectangle 71"/>
            <p:cNvSpPr/>
            <p:nvPr/>
          </p:nvSpPr>
          <p:spPr>
            <a:xfrm>
              <a:off x="6146291" y="3571961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2" name="Rectangle 72"/>
            <p:cNvSpPr/>
            <p:nvPr/>
          </p:nvSpPr>
          <p:spPr>
            <a:xfrm>
              <a:off x="6919152" y="3559958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3" name="Rectangle 73"/>
            <p:cNvSpPr/>
            <p:nvPr/>
          </p:nvSpPr>
          <p:spPr>
            <a:xfrm>
              <a:off x="7688646" y="3559958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4" name="Rectangle 74"/>
            <p:cNvSpPr/>
            <p:nvPr/>
          </p:nvSpPr>
          <p:spPr>
            <a:xfrm>
              <a:off x="5373430" y="4378116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9" name="Rectangle 75"/>
            <p:cNvSpPr/>
            <p:nvPr/>
          </p:nvSpPr>
          <p:spPr>
            <a:xfrm>
              <a:off x="6146291" y="4374855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1" name="Rectangle 76"/>
            <p:cNvSpPr/>
            <p:nvPr/>
          </p:nvSpPr>
          <p:spPr>
            <a:xfrm>
              <a:off x="6919152" y="43628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1</a:t>
              </a:r>
            </a:p>
          </p:txBody>
        </p:sp>
        <p:sp>
          <p:nvSpPr>
            <p:cNvPr id="52" name="Rectangle 77"/>
            <p:cNvSpPr/>
            <p:nvPr/>
          </p:nvSpPr>
          <p:spPr>
            <a:xfrm>
              <a:off x="7688646" y="43628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6" name="Rectangle 78"/>
            <p:cNvSpPr/>
            <p:nvPr/>
          </p:nvSpPr>
          <p:spPr>
            <a:xfrm>
              <a:off x="5373430" y="5216316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8" name="Rectangle 79"/>
            <p:cNvSpPr/>
            <p:nvPr/>
          </p:nvSpPr>
          <p:spPr>
            <a:xfrm>
              <a:off x="6146291" y="5213055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9" name="Rectangle 80"/>
            <p:cNvSpPr/>
            <p:nvPr/>
          </p:nvSpPr>
          <p:spPr>
            <a:xfrm>
              <a:off x="6919152" y="52010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0" name="Rectangle 81"/>
            <p:cNvSpPr/>
            <p:nvPr/>
          </p:nvSpPr>
          <p:spPr>
            <a:xfrm>
              <a:off x="7688646" y="52010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56568" y="3653805"/>
              <a:ext cx="30420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1" y="1399768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Type [][] jaggedArray = new Type[10][];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jaggedArray[0] = new Type[5]; // Can specify different sizes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jaggedArray[1] = new Type[7];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JaggedArray[9] = new Type[21];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766944"/>
            <a:ext cx="8726606" cy="51614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latin typeface="Calibri" charset="0"/>
                <a:ea typeface="Calibri" charset="0"/>
                <a:cs typeface="Calibri" charset="0"/>
              </a:rPr>
              <a:t>Массивы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(jagged) </a:t>
            </a:r>
            <a:r>
              <a:rPr lang="ru-RU" dirty="0">
                <a:latin typeface="Calibri" charset="0"/>
                <a:ea typeface="Calibri" charset="0"/>
                <a:cs typeface="Calibri" charset="0"/>
              </a:rPr>
              <a:t>массивов 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1" y="3429000"/>
            <a:ext cx="8726607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[][,] jaggedArray = new int[3][,]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{{1, 3}, {5, 7}},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{{0, 2}, {4, 6}, {8, 10}},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{{11, 22}, {99, 88}, {0, 9}}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};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226952" y="781843"/>
            <a:ext cx="8688448" cy="5314157"/>
            <a:chOff x="226952" y="781843"/>
            <a:chExt cx="8688448" cy="5314157"/>
          </a:xfrm>
        </p:grpSpPr>
        <p:sp>
          <p:nvSpPr>
            <p:cNvPr id="4" name="Flowchart: Document 4"/>
            <p:cNvSpPr/>
            <p:nvPr/>
          </p:nvSpPr>
          <p:spPr>
            <a:xfrm>
              <a:off x="226952" y="781843"/>
              <a:ext cx="8688448" cy="115528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[,] vectors = new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[3][];</a:t>
              </a:r>
            </a:p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vectors[0] = new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[4];</a:t>
              </a:r>
            </a:p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vectors[2] = new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[2];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6952" y="2968160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itchFamily="49" charset="0"/>
                  <a:cs typeface="Consolas" pitchFamily="49" charset="0"/>
                </a:rPr>
                <a:t>vectors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101813" y="2036819"/>
              <a:ext cx="2220337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System.Int32[][]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338775" y="2849995"/>
              <a:ext cx="1420558" cy="574884"/>
              <a:chOff x="5000129" y="1863309"/>
              <a:chExt cx="1295400" cy="508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5000129" y="186330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5571628" y="2029213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>
              <a:stCxn id="70" idx="0"/>
              <a:endCxn id="46" idx="1"/>
            </p:cNvCxnSpPr>
            <p:nvPr/>
          </p:nvCxnSpPr>
          <p:spPr>
            <a:xfrm flipV="1">
              <a:off x="2049054" y="2305106"/>
              <a:ext cx="1052759" cy="54488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3028866" y="3398111"/>
              <a:ext cx="1697877" cy="26978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53" name="Straight Arrow Connector 52"/>
            <p:cNvCxnSpPr>
              <a:stCxn id="71" idx="6"/>
              <a:endCxn id="50" idx="0"/>
            </p:cNvCxnSpPr>
            <p:nvPr/>
          </p:nvCxnSpPr>
          <p:spPr>
            <a:xfrm>
              <a:off x="2132615" y="3137437"/>
              <a:ext cx="1745190" cy="260674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ounded Rectangle 53"/>
            <p:cNvSpPr/>
            <p:nvPr/>
          </p:nvSpPr>
          <p:spPr>
            <a:xfrm>
              <a:off x="5554844" y="2032832"/>
              <a:ext cx="2005493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System.Int32[]</a:t>
              </a:r>
            </a:p>
          </p:txBody>
        </p:sp>
        <p:cxnSp>
          <p:nvCxnSpPr>
            <p:cNvPr id="55" name="Straight Connector 54"/>
            <p:cNvCxnSpPr>
              <a:stCxn id="57" idx="0"/>
              <a:endCxn id="54" idx="1"/>
            </p:cNvCxnSpPr>
            <p:nvPr/>
          </p:nvCxnSpPr>
          <p:spPr>
            <a:xfrm flipV="1">
              <a:off x="3936806" y="2301119"/>
              <a:ext cx="1618038" cy="125883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3445305" y="3559958"/>
              <a:ext cx="983001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445305" y="5343976"/>
              <a:ext cx="983001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101813" y="3708559"/>
              <a:ext cx="30420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445305" y="4436779"/>
              <a:ext cx="983001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(null)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853243" y="3747705"/>
              <a:ext cx="167124" cy="199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847983" y="5539093"/>
              <a:ext cx="167124" cy="199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634683" y="3398111"/>
              <a:ext cx="3128317" cy="8690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30933" y="3381572"/>
              <a:ext cx="281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0     1     2     3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748998" y="3720562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521859" y="3708559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91353" y="3708559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060847" y="3708559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634683" y="5191382"/>
              <a:ext cx="1656670" cy="8690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930933" y="5174843"/>
              <a:ext cx="1188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</a:t>
              </a:r>
              <a:r>
                <a:rPr lang="en-US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 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748997" y="5513833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521858" y="5501830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cxnSp>
          <p:nvCxnSpPr>
            <p:cNvPr id="93" name="Straight Arrow Connector 92"/>
            <p:cNvCxnSpPr>
              <a:stCxn id="31" idx="6"/>
              <a:endCxn id="58" idx="1"/>
            </p:cNvCxnSpPr>
            <p:nvPr/>
          </p:nvCxnSpPr>
          <p:spPr>
            <a:xfrm flipV="1">
              <a:off x="4020367" y="3832656"/>
              <a:ext cx="1614316" cy="14744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32" idx="6"/>
              <a:endCxn id="87" idx="1"/>
            </p:cNvCxnSpPr>
            <p:nvPr/>
          </p:nvCxnSpPr>
          <p:spPr>
            <a:xfrm flipV="1">
              <a:off x="4015107" y="5625927"/>
              <a:ext cx="1619576" cy="1286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234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2" y="1277203"/>
            <a:ext cx="8688448" cy="99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mixed = new[] { 1, DateTime.Now, true, false, 1.2 };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752902"/>
            <a:ext cx="86884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latin typeface="Calibri" charset="0"/>
                <a:ea typeface="Calibri" charset="0"/>
                <a:cs typeface="Calibri" charset="0"/>
              </a:rPr>
              <a:t>Неявно типизированные массивы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2" y="2402006"/>
            <a:ext cx="8688448" cy="137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int[]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a = new[] { 1, 10, 100, 1000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string[]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b = new[] { "hello", null, "world" }; </a:t>
            </a:r>
          </a:p>
        </p:txBody>
      </p:sp>
      <p:sp>
        <p:nvSpPr>
          <p:cNvPr id="8" name="Explosion 1 7"/>
          <p:cNvSpPr/>
          <p:nvPr/>
        </p:nvSpPr>
        <p:spPr>
          <a:xfrm>
            <a:off x="7239000" y="1004248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sp>
        <p:nvSpPr>
          <p:cNvPr id="12" name="Flowchart: Document 11"/>
          <p:cNvSpPr/>
          <p:nvPr/>
        </p:nvSpPr>
        <p:spPr>
          <a:xfrm>
            <a:off x="226952" y="3956781"/>
            <a:ext cx="8688448" cy="2362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jagged array of strings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 = new[]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new[] {"Luca", "Mads", "Luke", "Dinesh"},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new[] {"Karen", "Suma", "Frances"}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};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953000" y="2438400"/>
            <a:ext cx="3962400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single-dimension jagged array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c = new[]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new[] {1, 2, 3, 4},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new[] {5, 6, 7, 8}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};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4" name="Блок-схема: документ 3"/>
          <p:cNvSpPr/>
          <p:nvPr/>
        </p:nvSpPr>
        <p:spPr>
          <a:xfrm>
            <a:off x="226951" y="1219200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string[] strings = new string[3]{"one", "two", "three"};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objects = strings;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string[] stringsAgain = new string[3];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stringsAgain = (string[])objects;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08696" y="713096"/>
            <a:ext cx="8744862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Приведение типов в массивах</a:t>
            </a:r>
          </a:p>
        </p:txBody>
      </p:sp>
      <p:sp>
        <p:nvSpPr>
          <p:cNvPr id="6" name="Rounded Rectangle 4"/>
          <p:cNvSpPr/>
          <p:nvPr/>
        </p:nvSpPr>
        <p:spPr>
          <a:xfrm>
            <a:off x="226951" y="3124200"/>
            <a:ext cx="8726607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CLR не допускает приведение массивов с элементами значимых типов к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другому типу</a:t>
            </a:r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3886200"/>
            <a:ext cx="8726606" cy="13335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int[] integers = new int[3] { 1, 2, 3 };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objects = integers;//CTE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226951" y="5257800"/>
            <a:ext cx="8726607" cy="1085566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int[] integers = new int[5];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object[integers.Length];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Array.Copy(integers, objects, integers.Length);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Explosion 1 7"/>
          <p:cNvSpPr/>
          <p:nvPr/>
        </p:nvSpPr>
        <p:spPr>
          <a:xfrm>
            <a:off x="5029200" y="3810000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</p:spTree>
    <p:extLst>
      <p:ext uri="{BB962C8B-B14F-4D97-AF65-F5344CB8AC3E}">
        <p14:creationId xmlns:p14="http://schemas.microsoft.com/office/powerpoint/2010/main" val="3500839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и возврат массивов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26951" y="762000"/>
            <a:ext cx="8726607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 передается в метод всегда по ссылке, а метод может модифицировать элементы в массиве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6951" y="1752600"/>
            <a:ext cx="8726607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Отдельные методы могут возвращать ссылку на массив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2667000"/>
            <a:ext cx="8726607" cy="1371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Если метод создает и инициализирует массив, возвращение ссылки на массив не вызывает проблем; если же нужно, чтобы метод возвращал ссылку на внутренний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массив, ассоциированный с полем, сначала необходимо решить, вправе ли вызывающая программа иметь доступ к этому массиву</a:t>
            </a:r>
          </a:p>
        </p:txBody>
      </p:sp>
    </p:spTree>
    <p:extLst>
      <p:ext uri="{BB962C8B-B14F-4D97-AF65-F5344CB8AC3E}">
        <p14:creationId xmlns:p14="http://schemas.microsoft.com/office/powerpoint/2010/main" val="99569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членов типа</a:t>
            </a:r>
            <a:endParaRPr lang="en-US" dirty="0"/>
          </a:p>
        </p:txBody>
      </p:sp>
      <p:sp>
        <p:nvSpPr>
          <p:cNvPr id="3" name="Rounded Rectangle 8"/>
          <p:cNvSpPr/>
          <p:nvPr/>
        </p:nvSpPr>
        <p:spPr>
          <a:xfrm>
            <a:off x="266387" y="762001"/>
            <a:ext cx="8676280" cy="8381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Существует три фундаментальных вида членов типа – поля, методы и вложенные типы</a:t>
            </a:r>
          </a:p>
        </p:txBody>
      </p:sp>
      <p:sp>
        <p:nvSpPr>
          <p:cNvPr id="4" name="Rounded Rectangle 23"/>
          <p:cNvSpPr/>
          <p:nvPr/>
        </p:nvSpPr>
        <p:spPr>
          <a:xfrm>
            <a:off x="228600" y="1783376"/>
            <a:ext cx="8686800" cy="81474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Поле – это именованная единица хранения данных, ассоциированная с типом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66387" y="2804751"/>
            <a:ext cx="8686800" cy="776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 – это именованная операция, которую можно вызвать и выполнить </a:t>
            </a:r>
          </a:p>
        </p:txBody>
      </p:sp>
      <p:sp>
        <p:nvSpPr>
          <p:cNvPr id="6" name="Rounded Rectangle 24"/>
          <p:cNvSpPr/>
          <p:nvPr/>
        </p:nvSpPr>
        <p:spPr>
          <a:xfrm>
            <a:off x="273314" y="3826126"/>
            <a:ext cx="8686800" cy="776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Вложенный тип – это другой тип, определенный как часть реализации объявляющего типа</a:t>
            </a:r>
          </a:p>
        </p:txBody>
      </p:sp>
      <p:sp>
        <p:nvSpPr>
          <p:cNvPr id="7" name="Rounded Rectangle 24"/>
          <p:cNvSpPr/>
          <p:nvPr/>
        </p:nvSpPr>
        <p:spPr>
          <a:xfrm>
            <a:off x="273314" y="4871746"/>
            <a:ext cx="8686800" cy="776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Другие виды членов типа – события, свойства и т.д. – это методы, расширенные с помощью метаданных!</a:t>
            </a:r>
          </a:p>
        </p:txBody>
      </p:sp>
    </p:spTree>
    <p:extLst>
      <p:ext uri="{BB962C8B-B14F-4D97-AF65-F5344CB8AC3E}">
        <p14:creationId xmlns:p14="http://schemas.microsoft.com/office/powerpoint/2010/main" val="277405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31824" y="2413934"/>
            <a:ext cx="7902575" cy="2235997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accent2">
                    <a:lumMod val="50000"/>
                  </a:schemeClr>
                </a:solidFill>
              </a:rPr>
              <a:t>Символы, строки и работа с текстом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8201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Символы</a:t>
            </a:r>
          </a:p>
        </p:txBody>
      </p:sp>
      <p:graphicFrame>
        <p:nvGraphicFramePr>
          <p:cNvPr id="5" name="Group 182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452176365"/>
              </p:ext>
            </p:extLst>
          </p:nvPr>
        </p:nvGraphicFramePr>
        <p:xfrm>
          <a:off x="266700" y="762000"/>
          <a:ext cx="8610600" cy="538696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118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3987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7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Метод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7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Действие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3114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ru-RU" sz="17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GetUnicodeCategory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Метод возвращает элементы перечисления UnicodeCategory, описывающего категорию символа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IsDigit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десятичной цифрой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556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IsLetter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буквой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IsPunctuation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знаком препинания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IsSeparator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разделителем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IsLower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– это буква в нижнем регистре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IsUpper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– это буква в верхнем регистре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ToLower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Приводит символ к нижнему регистру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ToUpper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Приводит символ к верхнему регистру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IsControl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управляющим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IsLetterOrDigit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буквой или цифрой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58311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noProof="0" dirty="0">
                          <a:latin typeface="Calibri" charset="0"/>
                          <a:ea typeface="Calibri" charset="0"/>
                          <a:cs typeface="Calibri" charset="0"/>
                        </a:rPr>
                        <a:t>IsNumber</a:t>
                      </a:r>
                      <a:endParaRPr kumimoji="0" lang="en-US" sz="17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десятичной или шестнадцатеричной цифрой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8025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Символы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26951" y="762000"/>
            <a:ext cx="8726607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double d = Char.GetNumericValue('\u0033');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Console.WriteLine(d.ToString());//3</a:t>
            </a:r>
          </a:p>
          <a:p>
            <a:pPr lvl="0"/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// ‘\u00bc’ is the “vulgar fraction one quarter ('¼')”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 = Char.GetNumericValue('\u00bc');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Console.WriteLine(d.ToString());//0.25</a:t>
            </a:r>
          </a:p>
          <a:p>
            <a:pPr lvl="0"/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// ‘A’ is the “Latin capital letter A”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 = Char.GetNumericValue('A');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Console.WriteLine(d.ToString());//-1</a:t>
            </a: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226951" y="3505200"/>
            <a:ext cx="8726607" cy="2743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 c;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 n;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 = (char)65;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Console.WriteLine(c); //A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 = (int)c;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Console.WriteLine(n); //65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 = Convert.ToChar(65);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Console.WriteLine(c); //A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 = Convert.ToInt32(c);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Console.WriteLine(n); //65</a:t>
            </a:r>
          </a:p>
        </p:txBody>
      </p:sp>
    </p:spTree>
    <p:extLst>
      <p:ext uri="{BB962C8B-B14F-4D97-AF65-F5344CB8AC3E}">
        <p14:creationId xmlns:p14="http://schemas.microsoft.com/office/powerpoint/2010/main" val="22674221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26952" y="1676400"/>
            <a:ext cx="872660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>
              <a:spcBef>
                <a:spcPct val="20000"/>
              </a:spcBef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класса String достаточно много конструкторов,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позволяющих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задать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строку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73591" y="762000"/>
            <a:ext cx="867996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string("Hi there.");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String("Hi there.");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Блок-схема: документ 17"/>
          <p:cNvSpPr/>
          <p:nvPr/>
        </p:nvSpPr>
        <p:spPr>
          <a:xfrm>
            <a:off x="5638800" y="762000"/>
            <a:ext cx="331475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 there.";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 there.";</a:t>
            </a:r>
          </a:p>
        </p:txBody>
      </p:sp>
      <p:sp>
        <p:nvSpPr>
          <p:cNvPr id="23" name="Блок-схема: документ 22"/>
          <p:cNvSpPr/>
          <p:nvPr/>
        </p:nvSpPr>
        <p:spPr>
          <a:xfrm>
            <a:off x="226952" y="24384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string(' ', 20);</a:t>
            </a:r>
          </a:p>
        </p:txBody>
      </p:sp>
      <p:sp>
        <p:nvSpPr>
          <p:cNvPr id="24" name="Блок-схема: документ 23"/>
          <p:cNvSpPr/>
          <p:nvPr/>
        </p:nvSpPr>
        <p:spPr>
          <a:xfrm>
            <a:off x="4191000" y="2815988"/>
            <a:ext cx="476255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char[] a = { 'a', 'b', 'c', 'd', 'e' };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string(a);</a:t>
            </a:r>
          </a:p>
        </p:txBody>
      </p:sp>
      <p:sp>
        <p:nvSpPr>
          <p:cNvPr id="25" name="Блок-схема: документ 24"/>
          <p:cNvSpPr/>
          <p:nvPr/>
        </p:nvSpPr>
        <p:spPr>
          <a:xfrm>
            <a:off x="226952" y="3585950"/>
            <a:ext cx="8726606" cy="90985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"Hi\r\nthere.";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"Hi" + Environment.NewLine + "there.";</a:t>
            </a:r>
          </a:p>
        </p:txBody>
      </p:sp>
      <p:sp>
        <p:nvSpPr>
          <p:cNvPr id="26" name="Блок-схема: документ 25"/>
          <p:cNvSpPr/>
          <p:nvPr/>
        </p:nvSpPr>
        <p:spPr>
          <a:xfrm>
            <a:off x="226952" y="46482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file = "С:\\Windows\\System32\\Notepad.exe";</a:t>
            </a:r>
          </a:p>
        </p:txBody>
      </p:sp>
      <p:sp>
        <p:nvSpPr>
          <p:cNvPr id="27" name="Блок-схема: документ 26"/>
          <p:cNvSpPr/>
          <p:nvPr/>
        </p:nvSpPr>
        <p:spPr>
          <a:xfrm>
            <a:off x="226952" y="54864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file = @"C:\Windows\System32\Notepad.exe";</a:t>
            </a:r>
            <a:r>
              <a:rPr lang="arn-CL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//verbatim strings</a:t>
            </a:r>
          </a:p>
        </p:txBody>
      </p:sp>
      <p:sp>
        <p:nvSpPr>
          <p:cNvPr id="12" name="Explosion 1 7"/>
          <p:cNvSpPr/>
          <p:nvPr/>
        </p:nvSpPr>
        <p:spPr>
          <a:xfrm>
            <a:off x="4068170" y="457200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</p:spTree>
    <p:extLst>
      <p:ext uri="{BB962C8B-B14F-4D97-AF65-F5344CB8AC3E}">
        <p14:creationId xmlns:p14="http://schemas.microsoft.com/office/powerpoint/2010/main" val="12938061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487453"/>
              </p:ext>
            </p:extLst>
          </p:nvPr>
        </p:nvGraphicFramePr>
        <p:xfrm>
          <a:off x="266699" y="838200"/>
          <a:ext cx="8610601" cy="4759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Compare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Сравнение двух строк в лексикографическом (алфавитном) порядке. Разные реализации метода </a:t>
                      </a:r>
                      <a:r>
                        <a:rPr lang="ru-RU" sz="1800" kern="1200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позволяют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сравнивать строки с учетом, или без учета регистра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CompareTo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Сравнение текущего экземпляра строки с другой строкой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Concat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Слияние произвольного числа строк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Copy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Создание копии строки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Empty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(статическое поле)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Открытое статическое поле, представляющее пустую строку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Format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Форматирование строки в соответствии с заданным форматом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3654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602930519"/>
              </p:ext>
            </p:extLst>
          </p:nvPr>
        </p:nvGraphicFramePr>
        <p:xfrm>
          <a:off x="266699" y="1143000"/>
          <a:ext cx="8610601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IndexOf,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LastIndexOf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Определение индекса первого или, соответственно, последнего вхождения подстроки в данной строке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IndexOfAny,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LastIndexOfAny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Определение индекса первого или, соответственно, последнего вхождения любого символа из подстроки в данной строке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Insert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Вставка подстроки в заданную позицию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Join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Слияние массива строк в единую строку. Между элементами массива вставляются разделители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Length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длину строки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3308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50050599"/>
              </p:ext>
            </p:extLst>
          </p:nvPr>
        </p:nvGraphicFramePr>
        <p:xfrm>
          <a:off x="266699" y="1143000"/>
          <a:ext cx="8610601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PadLeft,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PadRigth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Выравнивают строки по левому или, соответственно, правому краю путем вставки нужного числа пробелов в начале, или в конце строки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Remove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Удаление подстроки из заданной позиции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Replace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Замена всех вхождений заданной подстроки, или символа новыми подстрокой, или символом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Split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Разделяет строку на элементы, используя разные разделители. Результаты помещаются в массив строк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EndWith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EndWith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Возвращают true или false в зависимости от того, начинается, или заканчивается строка заданной подстрокой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332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553586242"/>
              </p:ext>
            </p:extLst>
          </p:nvPr>
        </p:nvGraphicFramePr>
        <p:xfrm>
          <a:off x="266699" y="1524000"/>
          <a:ext cx="8610601" cy="3479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Substring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Выделение подстроки, начиная с заданной позиции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ToCharArray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Преобразует строку в массив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ToLower,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ToUpper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Преобразование строки к нижнему или,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соответственно, к верхнему регистру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Trim, TrimStart,</a:t>
                      </a:r>
                      <a:endParaRPr lang="ru-RU" sz="1800" b="1" kern="12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TrimEnd</a:t>
                      </a:r>
                      <a:endParaRPr lang="ru-RU" sz="1800" b="1" kern="12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Удаление пробелов в начале и конце строки, или только с начала, или только с конца соответственно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623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226951" y="1600200"/>
            <a:ext cx="8726607" cy="3276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 s = "Это текстовая строка, состоящая из семи слов.";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Console.WriteLine("Длина строки {0}", s.Length);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Console.WriteLine("Наличие подстроки \"текст\"? {0} ",s.Contains("текст"));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Console.WriteLine("Вставка \"{0}\"", s.Insert(4, "большая 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Console.WriteLine("Длина строки {0} символов", s.Length);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Console.WriteLine("Удаление:\"{0}\"", s.Remove(4, 10));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Console.WriteLine("Замена: \"{0}\"", s.Replace("семи", "нескольких"));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Console.WriteLine("Подстрока: \"{0}\"", s.Substring(4,5));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 верхний регистр: {0}", s.ToUpper());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Console.WriteLine("Вхождение \"текст\": {0}", s.IndexOf("текст"));</a:t>
            </a:r>
          </a:p>
          <a:p>
            <a:pPr marL="179388" algn="just"/>
            <a:endParaRPr lang="ru-RU" sz="16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62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Строки</a:t>
            </a:r>
            <a:endParaRPr lang="en-US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175846" y="718707"/>
            <a:ext cx="8801159" cy="5181601"/>
            <a:chOff x="175846" y="718707"/>
            <a:chExt cx="8801159" cy="5181601"/>
          </a:xfrm>
        </p:grpSpPr>
        <p:sp>
          <p:nvSpPr>
            <p:cNvPr id="32" name="Flowchart: Document 4"/>
            <p:cNvSpPr/>
            <p:nvPr/>
          </p:nvSpPr>
          <p:spPr>
            <a:xfrm>
              <a:off x="175846" y="718707"/>
              <a:ext cx="8801159" cy="518160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ru-RU" dirty="0" err="1">
                  <a:latin typeface="Consolas" charset="0"/>
                  <a:ea typeface="Consolas" charset="0"/>
                  <a:cs typeface="Consolas" charset="0"/>
                </a:rPr>
                <a:t>string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dirty="0" err="1">
                  <a:latin typeface="Consolas" charset="0"/>
                  <a:ea typeface="Consolas" charset="0"/>
                  <a:cs typeface="Consolas" charset="0"/>
                </a:rPr>
                <a:t>s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 = 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";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Do(s);</a:t>
              </a: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(s);</a:t>
              </a: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6" name="Straight Connector 35"/>
            <p:cNvCxnSpPr>
              <a:stCxn id="40" idx="1"/>
            </p:cNvCxnSpPr>
            <p:nvPr/>
          </p:nvCxnSpPr>
          <p:spPr>
            <a:xfrm flipH="1" flipV="1">
              <a:off x="5535172" y="1587936"/>
              <a:ext cx="1367509" cy="34597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4887472" y="1013052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9" name="Straight Arrow Connector 38"/>
            <p:cNvCxnSpPr>
              <a:endCxn id="38" idx="1"/>
            </p:cNvCxnSpPr>
            <p:nvPr/>
          </p:nvCxnSpPr>
          <p:spPr>
            <a:xfrm flipV="1">
              <a:off x="1306074" y="1300494"/>
              <a:ext cx="3581398" cy="54895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902681" y="1665622"/>
              <a:ext cx="1828800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265" name="Straight Arrow Connector 264"/>
            <p:cNvCxnSpPr>
              <a:endCxn id="38" idx="1"/>
            </p:cNvCxnSpPr>
            <p:nvPr/>
          </p:nvCxnSpPr>
          <p:spPr>
            <a:xfrm flipV="1">
              <a:off x="3505200" y="1300494"/>
              <a:ext cx="1382272" cy="151890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ctangle 265"/>
            <p:cNvSpPr/>
            <p:nvPr/>
          </p:nvSpPr>
          <p:spPr>
            <a:xfrm>
              <a:off x="4887472" y="3510003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"ab"</a:t>
              </a:r>
            </a:p>
          </p:txBody>
        </p:sp>
        <p:cxnSp>
          <p:nvCxnSpPr>
            <p:cNvPr id="271" name="Straight Arrow Connector 270"/>
            <p:cNvCxnSpPr>
              <a:endCxn id="266" idx="1"/>
            </p:cNvCxnSpPr>
            <p:nvPr/>
          </p:nvCxnSpPr>
          <p:spPr>
            <a:xfrm>
              <a:off x="2209800" y="3425543"/>
              <a:ext cx="2677672" cy="37190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1473651" y="2759125"/>
              <a:ext cx="4572000" cy="9787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void Do(string p)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   p += 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b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";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cxnSp>
          <p:nvCxnSpPr>
            <p:cNvPr id="293" name="Straight Arrow Connector 292"/>
            <p:cNvCxnSpPr/>
            <p:nvPr/>
          </p:nvCxnSpPr>
          <p:spPr>
            <a:xfrm flipV="1">
              <a:off x="2667000" y="1319650"/>
              <a:ext cx="2220472" cy="295832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 rot="21166646">
              <a:off x="2648669" y="1246785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0" name="TextBox 299"/>
            <p:cNvSpPr txBox="1"/>
            <p:nvPr/>
          </p:nvSpPr>
          <p:spPr>
            <a:xfrm rot="18890387">
              <a:off x="3809930" y="1761995"/>
              <a:ext cx="592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1" name="TextBox 300"/>
            <p:cNvSpPr txBox="1"/>
            <p:nvPr/>
          </p:nvSpPr>
          <p:spPr>
            <a:xfrm rot="456914">
              <a:off x="3733715" y="3347266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3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2" name="TextBox 301"/>
            <p:cNvSpPr txBox="1"/>
            <p:nvPr/>
          </p:nvSpPr>
          <p:spPr>
            <a:xfrm rot="18444081">
              <a:off x="2531969" y="3613687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4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923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членов типа</a:t>
            </a:r>
            <a:endParaRPr lang="en-US" dirty="0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274" y="685800"/>
            <a:ext cx="4759452" cy="56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1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1600200"/>
            <a:ext cx="8688448" cy="3429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ru-RU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source = "тучки небесные вечные странники";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char[] separators = { ' ' };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string[] parts = source.Split(separators);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Console.WriteLine("Результат разбиения строки на части: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for (int i = 0; i &lt; parts.Length; i++)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Console.WriteLine(parts[i]);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result = String.Join(" | ", parts);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Результат сборки: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Console.WriteLine(result);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86884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 использования методов разделения строки на элементы Split и слияние массива строк в единую строку Join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26952" y="5181600"/>
            <a:ext cx="8688448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Тип string является неизменяемым (immutable) типом данных, таким образом, методы и операции, модифицирующие содержимое строк, на самом деле создают новые строки, копируя при необходимости содержимое старых</a:t>
            </a:r>
          </a:p>
        </p:txBody>
      </p:sp>
    </p:spTree>
    <p:extLst>
      <p:ext uri="{BB962C8B-B14F-4D97-AF65-F5344CB8AC3E}">
        <p14:creationId xmlns:p14="http://schemas.microsoft.com/office/powerpoint/2010/main" val="1975027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47483" y="762000"/>
            <a:ext cx="8706075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того, чтобы разрабатываемые классы были дружественными к пользователю, они должны предлагать средства для отображения своих строковых представлений в любом из форматов, которые могут понадобиться пользователю</a:t>
            </a:r>
          </a:p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 исполняющей среде .NET определен стандартный способ достижения этого — интерфейс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IFormattable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3" y="2362200"/>
            <a:ext cx="875617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Применение форматной строки к примитивному типу</a:t>
            </a:r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3163946"/>
            <a:ext cx="8726606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arn-CL" sz="1600" dirty="0">
                <a:solidFill>
                  <a:srgbClr val="0000FF"/>
                </a:solidFill>
                <a:latin typeface="Consolas"/>
              </a:rPr>
              <a:t>decimal</a:t>
            </a:r>
            <a:r>
              <a:rPr lang="arn-CL" sz="1600" dirty="0">
                <a:solidFill>
                  <a:prstClr val="black"/>
                </a:solidFill>
                <a:latin typeface="Consolas"/>
              </a:rPr>
              <a:t> d = 12.05667M;</a:t>
            </a:r>
          </a:p>
          <a:p>
            <a:r>
              <a:rPr lang="arn-CL" sz="1600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arn-CL" sz="1600" dirty="0">
                <a:solidFill>
                  <a:prstClr val="black"/>
                </a:solidFill>
                <a:latin typeface="Consolas"/>
              </a:rPr>
              <a:t> i = 5;</a:t>
            </a:r>
          </a:p>
          <a:p>
            <a:r>
              <a:rPr lang="ru-RU" sz="1600" dirty="0">
                <a:solidFill>
                  <a:srgbClr val="2B91AF"/>
                </a:solidFill>
                <a:latin typeface="Consolas"/>
              </a:rPr>
              <a:t>Console</a:t>
            </a:r>
            <a:r>
              <a:rPr lang="ru-RU" sz="1600" dirty="0">
                <a:solidFill>
                  <a:prstClr val="black"/>
                </a:solidFill>
                <a:latin typeface="Consolas"/>
              </a:rPr>
              <a:t>.WriteLine(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"Значение переменной d = </a:t>
            </a:r>
            <a:r>
              <a:rPr lang="ru-RU" sz="1600" b="1" dirty="0">
                <a:solidFill>
                  <a:srgbClr val="3CB371"/>
                </a:solidFill>
                <a:latin typeface="Consolas"/>
              </a:rPr>
              <a:t>{0:C}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, а i = </a:t>
            </a:r>
            <a:r>
              <a:rPr lang="ru-RU" sz="1600" b="1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ru-RU" sz="1600" dirty="0">
                <a:solidFill>
                  <a:prstClr val="black"/>
                </a:solidFill>
                <a:latin typeface="Consolas"/>
              </a:rPr>
              <a:t>, d, i);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690903" y="3048000"/>
            <a:ext cx="22860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ctr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Указывается индекс</a:t>
            </a:r>
          </a:p>
        </p:txBody>
      </p:sp>
      <p:pic>
        <p:nvPicPr>
          <p:cNvPr id="9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703241">
            <a:off x="6711944" y="3517269"/>
            <a:ext cx="1166069" cy="20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Скругленный прямоугольник 9"/>
          <p:cNvSpPr/>
          <p:nvPr/>
        </p:nvSpPr>
        <p:spPr>
          <a:xfrm>
            <a:off x="226952" y="4507208"/>
            <a:ext cx="8749951" cy="174577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Может быть включена и другая информация, относящаяся к формату данного элемента</a:t>
            </a:r>
          </a:p>
          <a:p>
            <a:pPr marL="287338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количество символов, которое займет представление элемента, снабженное префиксом-запятой</a:t>
            </a:r>
          </a:p>
          <a:p>
            <a:pPr marL="287338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спецификатор формата предваряется двоеточием</a:t>
            </a:r>
          </a:p>
        </p:txBody>
      </p:sp>
    </p:spTree>
    <p:extLst>
      <p:ext uri="{BB962C8B-B14F-4D97-AF65-F5344CB8AC3E}">
        <p14:creationId xmlns:p14="http://schemas.microsoft.com/office/powerpoint/2010/main" val="23709623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098809746"/>
              </p:ext>
            </p:extLst>
          </p:nvPr>
        </p:nvGraphicFramePr>
        <p:xfrm>
          <a:off x="228600" y="685800"/>
          <a:ext cx="8686800" cy="5683626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13969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0365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Спецификатор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Применяется к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Значение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 местной валюты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$835.50 (США)</a:t>
                      </a:r>
                      <a:b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£835.50 (Великобритания) 835.50р.(Россия)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94372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Только к целочисленным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Обычное целое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0807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Экспоненциальная нотация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8.35Е+002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20807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 фиксированной десятичной точкой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835.50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Обычные числа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835.5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54316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Формат чисел, принятый в данной местности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4,384.50 (Великобритания/США)</a:t>
                      </a:r>
                      <a:b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4 384,50 (континентальная Европа)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3802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Процентная нотация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835,000.00%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X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Только к целочисленным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Шестнадцатеричный формат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1a1f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2278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26951" y="762000"/>
            <a:ext cx="8726607" cy="5562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"en-us"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floating = 10761.937554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"F04"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"N03"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,(floating / 10000).ToString(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.WriteLine();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"ru-ru"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floating = 10761.937554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"F04"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"N03"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,(floating / 10000).ToString(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.WriteLine();</a:t>
            </a:r>
          </a:p>
          <a:p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782937" y="651682"/>
            <a:ext cx="2133600" cy="1862919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$10,761.94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1.076E+004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10761.9376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10761.937554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10,761.938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107.62 %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R: 10761.937554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782937" y="2971800"/>
            <a:ext cx="2133600" cy="19812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10 761,94р.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1,076E+004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10761,9376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10761,937554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10 761,938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107,62%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R: 10761,937554</a:t>
            </a:r>
            <a:endParaRPr lang="ru-RU" sz="14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8027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152399" y="651680"/>
            <a:ext cx="8801159" cy="574912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fr-FR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fr-FR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400" b="1" dirty="0" err="1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ru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-ru"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integral = 8395;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"D6"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,(integral / 10000).ToString(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"X: 0x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"en-us"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integral = 8395;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"D6"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,(integral / 10000).ToString(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"X: 0x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</a:t>
            </a:r>
          </a:p>
          <a:p>
            <a:endParaRPr lang="it-IT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782937" y="651682"/>
            <a:ext cx="2133600" cy="2167719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8 395,00р.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D: 008395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8,395E+003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8395,0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8 395,0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0,00%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X: 0x20CB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782937" y="3276600"/>
            <a:ext cx="2133600" cy="21336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$8,395.00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D: 008395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8.395E+003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8395.0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8,395.0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0.00 %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X: 0x20CB</a:t>
            </a:r>
            <a:endParaRPr lang="ru-RU" sz="14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550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26951" y="762000"/>
            <a:ext cx="8726607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динамических операций со строками и символами в библиотеке классов .NET Framework существует тип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TextStringBuilder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пространства имен System.Text</a:t>
            </a:r>
          </a:p>
        </p:txBody>
      </p:sp>
      <p:sp>
        <p:nvSpPr>
          <p:cNvPr id="8" name="Блок-схема: документ 7"/>
          <p:cNvSpPr/>
          <p:nvPr/>
        </p:nvSpPr>
        <p:spPr>
          <a:xfrm>
            <a:off x="226951" y="1752600"/>
            <a:ext cx="8726607" cy="685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03068" y="2514600"/>
            <a:ext cx="875049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конструктор StringBuilder обязан выделять память и инициализировать три внутренних поля, управляемых любым объектом StringBuilder.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03067" y="3581400"/>
            <a:ext cx="8750492" cy="2514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Максимальная емкость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(Maximum capacity) – поле типа int, задающее максимальное число символов, размещаемых в строке</a:t>
            </a:r>
          </a:p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Емкость (Capacity) – поле типа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показывающее размер массива символов StringBuilder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 символов (Character array) – массив структур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har, содержащий набор символов строки. Число символов всегда меньше (или равно) емкости и максимальной емкости</a:t>
            </a:r>
          </a:p>
        </p:txBody>
      </p:sp>
    </p:spTree>
    <p:extLst>
      <p:ext uri="{BB962C8B-B14F-4D97-AF65-F5344CB8AC3E}">
        <p14:creationId xmlns:p14="http://schemas.microsoft.com/office/powerpoint/2010/main" val="2990352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6" name="Блок-схема: документ 4"/>
          <p:cNvSpPr/>
          <p:nvPr/>
        </p:nvSpPr>
        <p:spPr>
          <a:xfrm>
            <a:off x="226951" y="914400"/>
            <a:ext cx="8726607" cy="4267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ISerializable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.NET 2.0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Fields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"Capacity"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DefaultCapacity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IntPtr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volatile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HERE ----------------------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StringValueField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ThreadIDField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. . .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6" name="Блок-схема: документ 4"/>
          <p:cNvSpPr/>
          <p:nvPr/>
        </p:nvSpPr>
        <p:spPr>
          <a:xfrm>
            <a:off x="226951" y="914400"/>
            <a:ext cx="8726607" cy="544432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ISerializable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.NET 4.0</a:t>
            </a:r>
            <a:endParaRPr lang="en-US" sz="16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Fields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"Capacity"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DefaultCapacity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[]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m_ChunkChars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HERE --------------------------------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m_ChunkLength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m_ChunkOffset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m_ChunkPrevious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MaxChunkSize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0x1f40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//8000</a:t>
            </a:r>
            <a:endParaRPr lang="en-US" sz="16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StringValueField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ThreadIDField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. . .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it-IT" sz="16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23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4" name="Блок-схема: документ 4"/>
          <p:cNvSpPr/>
          <p:nvPr/>
        </p:nvSpPr>
        <p:spPr>
          <a:xfrm>
            <a:off x="226952" y="914400"/>
            <a:ext cx="8726606" cy="4114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Main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[]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600" dirty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(sb,20000);</a:t>
            </a:r>
          </a:p>
          <a:p>
            <a:r>
              <a:rPr lang="ro-RO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ro-RO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sb.</a:t>
            </a:r>
            <a:r>
              <a:rPr lang="ro-RO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Clear</a:t>
            </a:r>
            <a:r>
              <a:rPr lang="ro-RO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private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static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600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StringBuilder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numberOfChars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0;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&lt;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numberOfChars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;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++)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sb.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"F"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);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0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1295400" y="838200"/>
            <a:ext cx="7187640" cy="5431667"/>
            <a:chOff x="1358899" y="866695"/>
            <a:chExt cx="7187640" cy="5431667"/>
          </a:xfrm>
        </p:grpSpPr>
        <p:sp>
          <p:nvSpPr>
            <p:cNvPr id="4" name="Rectangle 3"/>
            <p:cNvSpPr/>
            <p:nvPr/>
          </p:nvSpPr>
          <p:spPr>
            <a:xfrm>
              <a:off x="1371599" y="866695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23999" y="92717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[16]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24000" y="1377307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m_ChunkPrevious:null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521" y="957092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71599" y="1912919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24000" y="1999302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[32]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23999" y="2436398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m_ChunkPrevious:sb1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34081" y="2003316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599" y="2979719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24000" y="3066102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[64]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523999" y="351234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m_ChunkPrevious:sb2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34082" y="3066102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sb3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599" y="4267200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24000" y="4353583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[8000]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524000" y="4798567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m_ChunkPrevious:sb9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34082" y="4357597"/>
              <a:ext cx="799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sb10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71599" y="5315681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24000" y="540206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[8000]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24000" y="5826293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m_ChunkPrevious:sb10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90188" y="5406078"/>
              <a:ext cx="5164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Consolas" charset="0"/>
                  <a:ea typeface="Consolas" charset="0"/>
                  <a:cs typeface="Consolas" charset="0"/>
                </a:rPr>
                <a:t>sb</a:t>
              </a:r>
              <a:endParaRPr lang="en-US" sz="16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92566" y="3917600"/>
              <a:ext cx="10831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. . . </a:t>
              </a:r>
            </a:p>
          </p:txBody>
        </p:sp>
        <p:cxnSp>
          <p:nvCxnSpPr>
            <p:cNvPr id="33" name="Elbow Connector 32"/>
            <p:cNvCxnSpPr/>
            <p:nvPr/>
          </p:nvCxnSpPr>
          <p:spPr>
            <a:xfrm rot="10800000">
              <a:off x="1371600" y="1371600"/>
              <a:ext cx="12700" cy="984656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/>
            <p:nvPr/>
          </p:nvCxnSpPr>
          <p:spPr>
            <a:xfrm rot="10800000">
              <a:off x="1371600" y="2438400"/>
              <a:ext cx="12700" cy="992633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/>
            <p:nvPr/>
          </p:nvCxnSpPr>
          <p:spPr>
            <a:xfrm rot="10800000">
              <a:off x="1358899" y="4798567"/>
              <a:ext cx="12700" cy="992633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/>
            <p:nvPr/>
          </p:nvCxnSpPr>
          <p:spPr>
            <a:xfrm flipV="1">
              <a:off x="1371599" y="4119326"/>
              <a:ext cx="1066801" cy="605074"/>
            </a:xfrm>
            <a:prstGeom prst="bentConnector3">
              <a:avLst>
                <a:gd name="adj1" fmla="val -48809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6019801" y="3138322"/>
              <a:ext cx="2526738" cy="5221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b="1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Размер </a:t>
              </a:r>
              <a:r>
                <a:rPr lang="en-US" sz="1600" b="1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sb9: 4096 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Connector 46"/>
            <p:cNvCxnSpPr>
              <a:endCxn id="45" idx="2"/>
            </p:cNvCxnSpPr>
            <p:nvPr/>
          </p:nvCxnSpPr>
          <p:spPr>
            <a:xfrm flipV="1">
              <a:off x="5245029" y="3660450"/>
              <a:ext cx="2038141" cy="540950"/>
            </a:xfrm>
            <a:prstGeom prst="line">
              <a:avLst/>
            </a:prstGeom>
            <a:ln w="34925" cmpd="sng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830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типов</a:t>
            </a:r>
            <a:endParaRPr lang="en-US" dirty="0"/>
          </a:p>
        </p:txBody>
      </p:sp>
      <p:sp>
        <p:nvSpPr>
          <p:cNvPr id="4" name="Rounded Rectangle 23"/>
          <p:cNvSpPr/>
          <p:nvPr/>
        </p:nvSpPr>
        <p:spPr>
          <a:xfrm>
            <a:off x="228600" y="838200"/>
            <a:ext cx="8686800" cy="10360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Сами по себе типы используются довольно редко, полезными их делает возможность создания экземпляров. Экземпляр – это объект или значение, в зависимости от определения типа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28600" y="2016222"/>
            <a:ext cx="8686800" cy="8403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Экземпляры значимых типов это значения, ссылочных типов – объекты</a:t>
            </a:r>
          </a:p>
        </p:txBody>
      </p:sp>
      <p:sp>
        <p:nvSpPr>
          <p:cNvPr id="6" name="Rounded Rectangle 24"/>
          <p:cNvSpPr/>
          <p:nvPr/>
        </p:nvSpPr>
        <p:spPr>
          <a:xfrm>
            <a:off x="228600" y="2998544"/>
            <a:ext cx="8686800" cy="8403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Каждый объект или каждое значение являются экземпляром только одного типа </a:t>
            </a:r>
          </a:p>
        </p:txBody>
      </p:sp>
    </p:spTree>
    <p:extLst>
      <p:ext uri="{BB962C8B-B14F-4D97-AF65-F5344CB8AC3E}">
        <p14:creationId xmlns:p14="http://schemas.microsoft.com/office/powerpoint/2010/main" val="21045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51138462"/>
              </p:ext>
            </p:extLst>
          </p:nvPr>
        </p:nvGraphicFramePr>
        <p:xfrm>
          <a:off x="266699" y="990600"/>
          <a:ext cx="8610601" cy="4759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08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197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MaxCapacity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наибольшее количество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Capacity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Получает/устанавливает размер массива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EnsureCapacity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Гарантирует, что размер массива символов будет не меньше, чем значение параметра, передаваемого этому методу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Length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количество символов в строке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ToString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Версия без параметров возвращает объект String, представляющий поле с массивом символов объекта StringBuilder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AppendFormat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Добавляет заданные объекты в массив символов, увеличивая его при необходимости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42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684953460"/>
              </p:ext>
            </p:extLst>
          </p:nvPr>
        </p:nvGraphicFramePr>
        <p:xfrm>
          <a:off x="266699" y="1371600"/>
          <a:ext cx="8610601" cy="32054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08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197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Replace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Заменяет один символ или строку символов в массиве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Remove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Удаляет диапазон символов из массива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Equals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только если объекты StringBuilder имеют одну и ту же максимальную емкость, емкость и одинаковые символы в массиве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СоруТо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Копирует подмножество символов StringBuilder в массив Char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2473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1" y="1143000"/>
            <a:ext cx="8726607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sb.AppendFormat("{0} {1}", ".NET", "---Framework");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sb.Replace("-", " ").Remove(4, 3).ToString();</a:t>
            </a:r>
            <a:endParaRPr lang="ru-RU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2" y="2819400"/>
            <a:ext cx="8726606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sb.AppendFormat("{0}{1}", ".NET", "Framework");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sb.ToString().ToUpper();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sb.Length = 0;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sb.Append(s).Insert(4, " 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 = sb.ToString();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Console.WriteLine(s);  // .NET FRAMEWORK</a:t>
            </a:r>
          </a:p>
        </p:txBody>
      </p:sp>
    </p:spTree>
    <p:extLst>
      <p:ext uri="{BB962C8B-B14F-4D97-AF65-F5344CB8AC3E}">
        <p14:creationId xmlns:p14="http://schemas.microsoft.com/office/powerpoint/2010/main" val="18040682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4294967295"/>
          </p:nvPr>
        </p:nvSpPr>
        <p:spPr>
          <a:xfrm>
            <a:off x="533400" y="762000"/>
            <a:ext cx="8610600" cy="5334000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b="0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863600"/>
            <a:ext cx="8726607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упрощения решения задач по обработке символьной информации в пространстве имен System.Text.RegularExpressions определены классы для работы со строками, основанные на регулярных выражениях, Regex, Match и MatchCollection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26951" y="2311400"/>
            <a:ext cx="8726607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Регулярное выражение – это шаблон, согласно которому выполняется поиск соответствующего фрагмента текста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1" y="3429000"/>
            <a:ext cx="8726607" cy="1600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Использование регулярных выражений обеспечивает: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проверку строки на соответствие шаблону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поиск в тексте по заданному шаблону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разбиение текста на фрагменты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26951" y="5156200"/>
            <a:ext cx="8726607" cy="965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Набор управляющих кодов для идентификации специфических типов символов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Система для группирования частей подстрок и промежуточных результатов таких действий</a:t>
            </a:r>
          </a:p>
        </p:txBody>
      </p:sp>
    </p:spTree>
    <p:extLst>
      <p:ext uri="{BB962C8B-B14F-4D97-AF65-F5344CB8AC3E}">
        <p14:creationId xmlns:p14="http://schemas.microsoft.com/office/powerpoint/2010/main" val="28292549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282449208"/>
              </p:ext>
            </p:extLst>
          </p:nvPr>
        </p:nvGraphicFramePr>
        <p:xfrm>
          <a:off x="266334" y="990600"/>
          <a:ext cx="8611332" cy="4800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.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символ, кроме \n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c.t соответствует фрагментам: cat, cut, c#t, c{t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[ ]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одиночный символ из последовательности, записанной внутри скобок. Допускается использование диапазонов символов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</a:t>
                      </a:r>
                      <a:r>
                        <a:rPr lang="ru-RU" sz="1800" kern="120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для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задания 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которого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используется символ «-»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c[aui]t соответствует фрагментам: cat, cut, cit. Выражение c[a-c]t соответствует фрагментам: cat, cbt, cct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[^]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одиночный символ, не входящий в последовательность, записанную внутри скобок. Допускается использование диапазонов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c[^aui]t соответствует фрагментам: cbt, cct, c2t и т.д. Выражение c[^a-c]t соответствует фрагментам: cdt, cet, c%t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7380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88245336"/>
              </p:ext>
            </p:extLst>
          </p:nvPr>
        </p:nvGraphicFramePr>
        <p:xfrm>
          <a:off x="266334" y="1371600"/>
          <a:ext cx="8611332" cy="4251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\w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алфавитно-цифровой символ, а также символ подчеркивания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c\wt соответствует фрагментам: cbt, cct, c2t, c_t и т. д., но не соответствует фрагментам c%t, c{t и т. 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\W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символ не удовлетворяющий \w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c\Wt соответствует фрагментам: c%t, c{t, c.t и т.д., но не соответствует фрагментам cbt, cct, c2t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\s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пробельный символ (пробел, табуляция и переход на новую строку)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\s\w\w\w\s соответствует любому слову из трех букв, окруженному пробельными символами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-1435100" y="166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335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Регулярные выражения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691911017"/>
              </p:ext>
            </p:extLst>
          </p:nvPr>
        </p:nvGraphicFramePr>
        <p:xfrm>
          <a:off x="266334" y="1219200"/>
          <a:ext cx="8611332" cy="39776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\S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не пробельный символ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\s\S\S\S\s соответствует любым трем непробельным символам, окруженным пробельными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\b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Граница</a:t>
                      </a:r>
                      <a:r>
                        <a:rPr lang="ru-RU" sz="1800" kern="120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слова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\B\d\d\d\B соответствует любым трем цифрам, входящим в состав слова так, что ни справа ни слева от них нет конца слова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\d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Любая десятичная цифра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c\dt соответствует фрагментам: c1t, c2t, c3t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1768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29147817"/>
              </p:ext>
            </p:extLst>
          </p:nvPr>
        </p:nvGraphicFramePr>
        <p:xfrm>
          <a:off x="266334" y="1066800"/>
          <a:ext cx="8611331" cy="4343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43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96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Повторители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Ноль, или более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ca*t соответствует фрагментам: ct, cat, caat, caaat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+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Одно, или более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ca+t соответствует фрагментам: cat, caat, caaat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?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Не более одного повторения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ca?t соответствует фрагментам: ct, cat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{n}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Ровно n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ca{3}t соответствует фрагменту: cаааt. Выражение (cat){2} соответствует фрагменту: cаtcat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4344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98208370"/>
              </p:ext>
            </p:extLst>
          </p:nvPr>
        </p:nvGraphicFramePr>
        <p:xfrm>
          <a:off x="266334" y="1524000"/>
          <a:ext cx="8611331" cy="3337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43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96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Повторители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{n,}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 крайней мере n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ca{3,}t соответствует фрагментам: cаааt, caaaat, caaaaaaat и т.д. Выражение (cat){2,} соответствует фрагментам: cаtcat, catcatcat и т.д. 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{n, m}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От n до m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ca{2,4}t соответствует фрагментам: cааt, caaat, caaaat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2986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762000"/>
            <a:ext cx="8726607" cy="3200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Слово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USA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– @ "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USA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"</a:t>
            </a:r>
          </a:p>
          <a:p>
            <a:pPr marL="465138" indent="-285750" algn="just">
              <a:buFont typeface="Arial" pitchFamily="34" charset="0"/>
              <a:buChar char="•"/>
            </a:pP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Номер телефона в формате xxx-xx-xx – @"\d\d\d-\d\d-\d\d" или @"\d{3}(-\d\d){2} "</a:t>
            </a:r>
          </a:p>
          <a:p>
            <a:pPr marL="465138" indent="-285750" algn="just">
              <a:buFont typeface="Arial" pitchFamily="34" charset="0"/>
              <a:buChar char="•"/>
            </a:pP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Целое число со знаком, или без знака – @"[+-]?\d+"</a:t>
            </a:r>
          </a:p>
          <a:p>
            <a:pPr marL="179388" algn="just"/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Время в формате чч.мм, или чч:мм – @"([01]\d)|(2[0-4])[\.:][0-5]\d"</a:t>
            </a:r>
          </a:p>
        </p:txBody>
      </p:sp>
    </p:spTree>
    <p:extLst>
      <p:ext uri="{BB962C8B-B14F-4D97-AF65-F5344CB8AC3E}">
        <p14:creationId xmlns:p14="http://schemas.microsoft.com/office/powerpoint/2010/main" val="207681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типов</a:t>
            </a:r>
            <a:endParaRPr lang="en-US" dirty="0"/>
          </a:p>
        </p:txBody>
      </p:sp>
      <p:sp>
        <p:nvSpPr>
          <p:cNvPr id="4" name="Rounded Rectangle 23"/>
          <p:cNvSpPr/>
          <p:nvPr/>
        </p:nvSpPr>
        <p:spPr>
          <a:xfrm>
            <a:off x="228600" y="838200"/>
            <a:ext cx="8686800" cy="10360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Связь между типом и его экземпляром может быть явной или неявной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28600" y="2016222"/>
            <a:ext cx="8686800" cy="164137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Объявление локальной переменной или поля типа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System.Int32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приводит к выделению в памяти блока, связанного со своим типом только посредством кода, обрабатывающего этот блок. Среда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(компилятор и процедура проверки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 обеспечивают поддержку связи этого блока памяти с типом после загрузки кода</a:t>
            </a:r>
          </a:p>
        </p:txBody>
      </p:sp>
      <p:sp>
        <p:nvSpPr>
          <p:cNvPr id="7" name="Rounded Rectangle 24"/>
          <p:cNvSpPr/>
          <p:nvPr/>
        </p:nvSpPr>
        <p:spPr>
          <a:xfrm>
            <a:off x="228600" y="3827307"/>
            <a:ext cx="8686800" cy="1676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Каждый объект связан с типом явно. Поскольку объект доступен только посредством ссылки, фактический тип ссылки объекта может не совпадать с объявленным типом  ссылки. В подобных ситуациях нужен механизм , явно связывающий объект с его типом – в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это заголовок объекта (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object header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198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</a:t>
            </a:r>
            <a:r>
              <a:rPr lang="en-US" dirty="0"/>
              <a:t> выражения</a:t>
            </a:r>
            <a:endParaRPr lang="ru-RU" dirty="0"/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1854" y="2274927"/>
            <a:ext cx="4876800" cy="400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Скругленный прямоугольник 7"/>
          <p:cNvSpPr/>
          <p:nvPr/>
        </p:nvSpPr>
        <p:spPr>
          <a:xfrm>
            <a:off x="226951" y="762000"/>
            <a:ext cx="8726607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just">
              <a:buNone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Редактор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hlinkClick r:id="rId3"/>
              </a:rPr>
              <a:t>Expresso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подходит в качестве учебного пособия для начинающего пользователя регулярных выражений, а также является полнофункциональной средой разработки для опытного программиста или веб-дизайнер с обширными знаниями о регулярных выражений</a:t>
            </a:r>
          </a:p>
        </p:txBody>
      </p:sp>
    </p:spTree>
    <p:extLst>
      <p:ext uri="{BB962C8B-B14F-4D97-AF65-F5344CB8AC3E}">
        <p14:creationId xmlns:p14="http://schemas.microsoft.com/office/powerpoint/2010/main" val="9671197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2744848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Regex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IsMatch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Match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Matches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Replace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Split</a:t>
            </a: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3124201" y="762000"/>
            <a:ext cx="5829358" cy="2286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Regex("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собака",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RegexOptions.IgnoreCase);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text1 = "Кот в доме, собака в конуре.";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text2 = "Котик в доме, собачка в конуре.";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Console.WriteLine(r.IsMatch(text1)); //True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Console.WriteLine(r.IsMatch(text2)); //False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111371" y="3581400"/>
            <a:ext cx="8842187" cy="2286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Regex(@"\d{2,3}(-\d\d){2}");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text1 = "tel:123-45-67";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text2 = "tel:no";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text3 = "tel:12-34-56";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Console.WriteLine(r.IsMatch(text1));//True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Console.WriteLine(r.IsMatch(text2));//False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Console.WriteLine(r.IsMatch(text3));//True</a:t>
            </a:r>
          </a:p>
        </p:txBody>
      </p:sp>
    </p:spTree>
    <p:extLst>
      <p:ext uri="{BB962C8B-B14F-4D97-AF65-F5344CB8AC3E}">
        <p14:creationId xmlns:p14="http://schemas.microsoft.com/office/powerpoint/2010/main" val="25622216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Регулярные выражения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2821048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Match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Success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Length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Index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NextMatch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1" y="2819400"/>
            <a:ext cx="8726607" cy="3200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ru-RU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nn-NO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</a:t>
            </a:r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r = new Regex(@"[-+]?\d+");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 = @"5*10=50 -80/40=-2";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Match teg = r.Match(text);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 sum = 0;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while (teg.Success)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Console.Write("{0} ", teg.Value);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sum += int.Parse(teg.ToString());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 = teg.NextMatch();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Console.WriteLine("\nsum={0}", sum);</a:t>
            </a:r>
          </a:p>
        </p:txBody>
      </p:sp>
    </p:spTree>
    <p:extLst>
      <p:ext uri="{BB962C8B-B14F-4D97-AF65-F5344CB8AC3E}">
        <p14:creationId xmlns:p14="http://schemas.microsoft.com/office/powerpoint/2010/main" val="34811072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990600"/>
            <a:ext cx="8688507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3500" algn="just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MatchCollection</a:t>
            </a:r>
          </a:p>
          <a:p>
            <a:pPr marL="63500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Метод Matches класса Regex возвращает объект класса MatchCollection – коллекцию только для чтения всех фрагментов заданной строки, совпавших с шаблоном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2" y="2667000"/>
            <a:ext cx="8701207" cy="3200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Regex(@"[-+]?\d+");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 = @"5*10=50 -80/40=-2";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MatchCollection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r.Matches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(text);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sum = 0;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(Match temp in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sum +=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int.Parse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temp.ToString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("\nsum={0}", sum);</a:t>
            </a:r>
          </a:p>
        </p:txBody>
      </p:sp>
    </p:spTree>
    <p:extLst>
      <p:ext uri="{BB962C8B-B14F-4D97-AF65-F5344CB8AC3E}">
        <p14:creationId xmlns:p14="http://schemas.microsoft.com/office/powerpoint/2010/main" val="12634531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65175" y="762000"/>
            <a:ext cx="4344925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Статический метод Replace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1" y="1447800"/>
            <a:ext cx="8726607" cy="1981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text = @"Контактные телефоны tel: 123-45-67, 123-34-56; fax:123-56-45";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/>
              </a:rPr>
              <a:t>Старые данные\</a:t>
            </a:r>
            <a:r>
              <a:rPr lang="en-US" sz="1600" dirty="0">
                <a:solidFill>
                  <a:schemeClr val="tx1"/>
                </a:solidFill>
                <a:latin typeface="Consolas"/>
              </a:rPr>
              <a:t>n" + text);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newText = Regex.Replace(text, @"\d{2,3}(-\d\d){2}", "");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/>
              </a:rPr>
              <a:t>Новые данные\</a:t>
            </a:r>
            <a:r>
              <a:rPr lang="en-US" sz="1600" dirty="0">
                <a:solidFill>
                  <a:schemeClr val="tx1"/>
                </a:solidFill>
                <a:latin typeface="Consolas"/>
              </a:rPr>
              <a:t>n" + newText);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65175" y="3810000"/>
            <a:ext cx="4344925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Статический метод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Split </a:t>
            </a:r>
          </a:p>
        </p:txBody>
      </p:sp>
      <p:sp>
        <p:nvSpPr>
          <p:cNvPr id="6" name="Блок-схема: документ 5"/>
          <p:cNvSpPr/>
          <p:nvPr/>
        </p:nvSpPr>
        <p:spPr>
          <a:xfrm>
            <a:off x="254499" y="4495800"/>
            <a:ext cx="8698445" cy="1143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text = @"Контакты телефоны: 123-45-67, 123-34-56";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string[] newText = Regex.Split(text, "[ ,.:;]+");</a:t>
            </a:r>
          </a:p>
        </p:txBody>
      </p:sp>
    </p:spTree>
    <p:extLst>
      <p:ext uri="{BB962C8B-B14F-4D97-AF65-F5344CB8AC3E}">
        <p14:creationId xmlns:p14="http://schemas.microsoft.com/office/powerpoint/2010/main" val="11655610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408026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68082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EPAM_PPT_General_Template_20150223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5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 Progress Report 2015. Anzhelika KRAVCHUK" id="{BEF425CB-6D6F-3C4B-BDD6-805C803C4927}" vid="{68945816-9B0B-B749-8A33-A2C9A1DA0C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146E524073F468C4FC57E5B2789C1" ma:contentTypeVersion="0" ma:contentTypeDescription="Create a new document." ma:contentTypeScope="" ma:versionID="2cd562bb1c5679eea0696edea0d3443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F96B3B-5B2C-4996-9E02-395DA9EA8E7E}">
  <ds:schemaRefs>
    <ds:schemaRef ds:uri="http://purl.org/dc/elements/1.1/"/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34CAA0A-5047-4F67-A62F-383038D28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AC39EE30-2332-4187-B3E5-769508514A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TrainingMaterialsTemplate</Template>
  <TotalTime>16260</TotalTime>
  <Words>7000</Words>
  <Application>Microsoft Macintosh PowerPoint</Application>
  <PresentationFormat>On-screen Show (4:3)</PresentationFormat>
  <Paragraphs>1398</Paragraphs>
  <Slides>96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8" baseType="lpstr">
      <vt:lpstr>Arial</vt:lpstr>
      <vt:lpstr>Arial Black</vt:lpstr>
      <vt:lpstr>Calibri</vt:lpstr>
      <vt:lpstr>Consolas</vt:lpstr>
      <vt:lpstr>Courier New</vt:lpstr>
      <vt:lpstr>Helvetica</vt:lpstr>
      <vt:lpstr>HelveticaLTStd-Roman</vt:lpstr>
      <vt:lpstr>Lucida Grande</vt:lpstr>
      <vt:lpstr>Narkisim</vt:lpstr>
      <vt:lpstr>Trebuchet MS</vt:lpstr>
      <vt:lpstr>Wingdings</vt:lpstr>
      <vt:lpstr>EPAM_PPT_General_Template_20150223</vt:lpstr>
      <vt:lpstr>PowerPoint Presentation</vt:lpstr>
      <vt:lpstr>PowerPoint Presentation</vt:lpstr>
      <vt:lpstr>Основы типов</vt:lpstr>
      <vt:lpstr>Основы типов</vt:lpstr>
      <vt:lpstr>Определение членов типа</vt:lpstr>
      <vt:lpstr>Определение членов типа</vt:lpstr>
      <vt:lpstr>Определение членов типа</vt:lpstr>
      <vt:lpstr>Использование типов</vt:lpstr>
      <vt:lpstr>Использование типов</vt:lpstr>
      <vt:lpstr>Понятие переменной</vt:lpstr>
      <vt:lpstr>Переменные ссылочного и значимого типа</vt:lpstr>
      <vt:lpstr>Переменные ссылочного и значимого типа</vt:lpstr>
      <vt:lpstr>Примитивные типы C#</vt:lpstr>
      <vt:lpstr>Примитивные типы C#</vt:lpstr>
      <vt:lpstr>Примитивные типы C#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Область видимости переменной</vt:lpstr>
      <vt:lpstr>Преобразование типов данных</vt:lpstr>
      <vt:lpstr>Преобразование типов данных</vt:lpstr>
      <vt:lpstr>Константы и переменные только для чтения</vt:lpstr>
      <vt:lpstr>Константы и переменные только для чтения</vt:lpstr>
      <vt:lpstr>PowerPoint Presentation</vt:lpstr>
      <vt:lpstr>Использование выражений и операций в С#. Выражения</vt:lpstr>
      <vt:lpstr>Использование выражений и операций в С#. Операции</vt:lpstr>
      <vt:lpstr>Использование выражений и операций в С#. Приоритет операций</vt:lpstr>
      <vt:lpstr>Оператор if. Сокращенная форма (one-way if)</vt:lpstr>
      <vt:lpstr>Оператор if. Сокращенная форма (one-way if)</vt:lpstr>
      <vt:lpstr>Оператор if. Полная форма (either-or if)</vt:lpstr>
      <vt:lpstr>Оператор if. Полная форма (either-or if)</vt:lpstr>
      <vt:lpstr>Оператор if. Лесенка if else if…(multiple-outcome if)</vt:lpstr>
      <vt:lpstr>Оператор if. Лесенка if else if…(multiple-outcome if)</vt:lpstr>
      <vt:lpstr>Оператор выбора switch</vt:lpstr>
      <vt:lpstr>Оператор выбора switch</vt:lpstr>
      <vt:lpstr>Оператор выбора switch</vt:lpstr>
      <vt:lpstr>Рекомендации по использованию операторов выбора</vt:lpstr>
      <vt:lpstr>Типы операторов цикла</vt:lpstr>
      <vt:lpstr>Оператор while</vt:lpstr>
      <vt:lpstr>Оператор do…while</vt:lpstr>
      <vt:lpstr>Оператор for</vt:lpstr>
      <vt:lpstr>Оператор for</vt:lpstr>
      <vt:lpstr>Оператор for</vt:lpstr>
      <vt:lpstr>Операторы break и continue</vt:lpstr>
      <vt:lpstr>Операторы break и continue</vt:lpstr>
      <vt:lpstr>PowerPoint Presentation</vt:lpstr>
      <vt:lpstr>Что такое массив?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Передача и возврат массивов</vt:lpstr>
      <vt:lpstr>PowerPoint Presentation</vt:lpstr>
      <vt:lpstr>Символы</vt:lpstr>
      <vt:lpstr>Символы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NET.C#.02 Основные программные конструкции C#</dc:title>
  <dc:creator>Anzhelika Kravchuk</dc:creator>
  <cp:lastModifiedBy>Анжелика Кравчук</cp:lastModifiedBy>
  <cp:revision>999</cp:revision>
  <dcterms:created xsi:type="dcterms:W3CDTF">2008-09-08T12:48:20Z</dcterms:created>
  <dcterms:modified xsi:type="dcterms:W3CDTF">2016-06-30T17:02:54Z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0x010100175146E524073F468C4FC57E5B2789C1</vt:lpwstr>
  </property>
</Properties>
</file>